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763" r:id="rId2"/>
    <p:sldId id="825" r:id="rId3"/>
    <p:sldId id="827" r:id="rId4"/>
    <p:sldId id="826" r:id="rId5"/>
    <p:sldId id="829" r:id="rId6"/>
    <p:sldId id="828" r:id="rId7"/>
    <p:sldId id="830" r:id="rId8"/>
    <p:sldId id="821" r:id="rId9"/>
    <p:sldId id="815" r:id="rId10"/>
    <p:sldId id="822" r:id="rId11"/>
    <p:sldId id="791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orr, Susanne (AZQ)" initials="SuS" lastIdx="3" clrIdx="0"/>
  <p:cmAuthor id="1" name="Schaefer, Corinna (AZQ)" initials="SC(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6D8C"/>
    <a:srgbClr val="E1E1E1"/>
    <a:srgbClr val="000000"/>
    <a:srgbClr val="9EC5DB"/>
    <a:srgbClr val="7BA5D5"/>
    <a:srgbClr val="D7E5F2"/>
    <a:srgbClr val="427EBC"/>
    <a:srgbClr val="D60093"/>
    <a:srgbClr val="99CCFF"/>
    <a:srgbClr val="427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8" autoAdjust="0"/>
    <p:restoredTop sz="90443" autoAdjust="0"/>
  </p:normalViewPr>
  <p:slideViewPr>
    <p:cSldViewPr>
      <p:cViewPr>
        <p:scale>
          <a:sx n="90" d="100"/>
          <a:sy n="90" d="100"/>
        </p:scale>
        <p:origin x="-840" y="-510"/>
      </p:cViewPr>
      <p:guideLst>
        <p:guide orient="horz" pos="799"/>
        <p:guide orient="horz" pos="3929"/>
        <p:guide pos="2880"/>
        <p:guide pos="340"/>
        <p:guide pos="546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54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Relationship Id="rId9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36AC0-6079-409F-8CA4-E11D404B997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8737E81-A2AC-4DC8-9F7F-81A5C1BD1BBB}">
      <dgm:prSet phldrT="[Text]" custT="1"/>
      <dgm:spPr>
        <a:solidFill>
          <a:srgbClr val="000066"/>
        </a:solidFill>
      </dgm:spPr>
      <dgm:t>
        <a:bodyPr/>
        <a:lstStyle/>
        <a:p>
          <a:r>
            <a:rPr lang="de-DE" sz="1900" dirty="0" smtClean="0">
              <a:latin typeface="Arial" pitchFamily="34" charset="0"/>
              <a:cs typeface="Arial" pitchFamily="34" charset="0"/>
            </a:rPr>
            <a:t>Nationale Versorgungs- Leitlinie</a:t>
          </a:r>
          <a:endParaRPr lang="de-DE" sz="1900" dirty="0">
            <a:latin typeface="Arial" pitchFamily="34" charset="0"/>
            <a:cs typeface="Arial" pitchFamily="34" charset="0"/>
          </a:endParaRPr>
        </a:p>
      </dgm:t>
    </dgm:pt>
    <dgm:pt modelId="{9306A643-0C9F-4547-A001-D201DFA19F83}" type="parTrans" cxnId="{F0EF1D1D-E0B4-4C04-BEA7-4DD9E71483B0}">
      <dgm:prSet/>
      <dgm:spPr/>
      <dgm:t>
        <a:bodyPr/>
        <a:lstStyle/>
        <a:p>
          <a:endParaRPr lang="de-DE"/>
        </a:p>
      </dgm:t>
    </dgm:pt>
    <dgm:pt modelId="{D18C2EB4-EFAA-4A34-80C3-00F8BEB323A5}" type="sibTrans" cxnId="{F0EF1D1D-E0B4-4C04-BEA7-4DD9E71483B0}">
      <dgm:prSet/>
      <dgm:spPr/>
      <dgm:t>
        <a:bodyPr/>
        <a:lstStyle/>
        <a:p>
          <a:endParaRPr lang="de-DE"/>
        </a:p>
      </dgm:t>
    </dgm:pt>
    <dgm:pt modelId="{932B2FCC-EBBF-4002-B8B1-551E4A9D2EA0}">
      <dgm:prSet phldrT="[Text]" custT="1"/>
      <dgm:spPr>
        <a:solidFill>
          <a:srgbClr val="000066"/>
        </a:solidFill>
      </dgm:spPr>
      <dgm:t>
        <a:bodyPr/>
        <a:lstStyle/>
        <a:p>
          <a:r>
            <a:rPr lang="de-DE" sz="1400" dirty="0" smtClean="0">
              <a:latin typeface="Arial" pitchFamily="34" charset="0"/>
              <a:cs typeface="Arial" pitchFamily="34" charset="0"/>
            </a:rPr>
            <a:t>Begleit-material für Fachkreise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85AD98D4-0616-4C3E-8AD2-984427DAB8D5}" type="parTrans" cxnId="{EF7A29F0-FCA1-47E0-92A7-3061214CCE3D}">
      <dgm:prSet/>
      <dgm:spPr/>
      <dgm:t>
        <a:bodyPr/>
        <a:lstStyle/>
        <a:p>
          <a:endParaRPr lang="de-DE"/>
        </a:p>
      </dgm:t>
    </dgm:pt>
    <dgm:pt modelId="{5CD88C0B-DE7C-48A9-B26C-0DC14354C571}" type="sibTrans" cxnId="{EF7A29F0-FCA1-47E0-92A7-3061214CCE3D}">
      <dgm:prSet/>
      <dgm:spPr/>
      <dgm:t>
        <a:bodyPr/>
        <a:lstStyle/>
        <a:p>
          <a:endParaRPr lang="de-DE"/>
        </a:p>
      </dgm:t>
    </dgm:pt>
    <dgm:pt modelId="{2D45DACE-974F-49BC-B618-AB17447736C6}">
      <dgm:prSet phldrT="[Text]" phldr="1"/>
      <dgm:spPr/>
      <dgm:t>
        <a:bodyPr/>
        <a:lstStyle/>
        <a:p>
          <a:endParaRPr lang="de-DE"/>
        </a:p>
      </dgm:t>
    </dgm:pt>
    <dgm:pt modelId="{075D9DF2-0FD6-4CA2-96CB-A8BDE1B03914}" type="parTrans" cxnId="{B79F8CFD-3C5A-4306-96F4-E3E2BB0CECBF}">
      <dgm:prSet/>
      <dgm:spPr/>
      <dgm:t>
        <a:bodyPr/>
        <a:lstStyle/>
        <a:p>
          <a:endParaRPr lang="de-DE"/>
        </a:p>
      </dgm:t>
    </dgm:pt>
    <dgm:pt modelId="{55C4DE56-6B70-40A4-A8A3-DA9CC2C1FF21}" type="sibTrans" cxnId="{B79F8CFD-3C5A-4306-96F4-E3E2BB0CECBF}">
      <dgm:prSet/>
      <dgm:spPr/>
      <dgm:t>
        <a:bodyPr/>
        <a:lstStyle/>
        <a:p>
          <a:endParaRPr lang="de-DE"/>
        </a:p>
      </dgm:t>
    </dgm:pt>
    <dgm:pt modelId="{D2B24E15-64DC-47AB-801F-748CE88342F3}">
      <dgm:prSet phldrT="[Text]" custT="1"/>
      <dgm:spPr>
        <a:solidFill>
          <a:srgbClr val="000066"/>
        </a:solidFill>
      </dgm:spPr>
      <dgm:t>
        <a:bodyPr/>
        <a:lstStyle/>
        <a:p>
          <a:r>
            <a:rPr lang="de-DE" sz="1400" dirty="0" smtClean="0">
              <a:latin typeface="Arial" pitchFamily="34" charset="0"/>
              <a:cs typeface="Arial" pitchFamily="34" charset="0"/>
            </a:rPr>
            <a:t>Patienten-</a:t>
          </a:r>
          <a:r>
            <a:rPr lang="de-DE" sz="1400" dirty="0" err="1" smtClean="0">
              <a:latin typeface="Arial" pitchFamily="34" charset="0"/>
              <a:cs typeface="Arial" pitchFamily="34" charset="0"/>
            </a:rPr>
            <a:t>informa</a:t>
          </a:r>
          <a:r>
            <a:rPr lang="de-DE" sz="1400" dirty="0" smtClean="0">
              <a:latin typeface="Arial" pitchFamily="34" charset="0"/>
              <a:cs typeface="Arial" pitchFamily="34" charset="0"/>
            </a:rPr>
            <a:t>- </a:t>
          </a:r>
          <a:r>
            <a:rPr lang="de-DE" sz="1400" dirty="0" err="1" smtClean="0">
              <a:latin typeface="Arial" pitchFamily="34" charset="0"/>
              <a:cs typeface="Arial" pitchFamily="34" charset="0"/>
            </a:rPr>
            <a:t>tionen</a:t>
          </a:r>
          <a:endParaRPr lang="de-DE" sz="1400" dirty="0">
            <a:latin typeface="Arial" pitchFamily="34" charset="0"/>
            <a:cs typeface="Arial" pitchFamily="34" charset="0"/>
          </a:endParaRPr>
        </a:p>
      </dgm:t>
    </dgm:pt>
    <dgm:pt modelId="{F89D2D36-B010-4D25-9A59-11FD541C0838}" type="parTrans" cxnId="{C1A269E3-DB24-4DC9-9BC5-FCFA6F269F62}">
      <dgm:prSet/>
      <dgm:spPr/>
      <dgm:t>
        <a:bodyPr/>
        <a:lstStyle/>
        <a:p>
          <a:endParaRPr lang="de-DE"/>
        </a:p>
      </dgm:t>
    </dgm:pt>
    <dgm:pt modelId="{E111AFD2-DFE6-45EF-8684-BE9DBA4F8E27}" type="sibTrans" cxnId="{C1A269E3-DB24-4DC9-9BC5-FCFA6F269F62}">
      <dgm:prSet/>
      <dgm:spPr/>
      <dgm:t>
        <a:bodyPr/>
        <a:lstStyle/>
        <a:p>
          <a:endParaRPr lang="de-DE"/>
        </a:p>
      </dgm:t>
    </dgm:pt>
    <dgm:pt modelId="{71A2D5C9-48AC-440C-861E-77737DF7D033}" type="pres">
      <dgm:prSet presAssocID="{96636AC0-6079-409F-8CA4-E11D404B997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B34255-89C3-4A79-AD7F-E9F5C7B5626E}" type="pres">
      <dgm:prSet presAssocID="{98737E81-A2AC-4DC8-9F7F-81A5C1BD1BB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FEE463-5301-4C8A-B16B-F1145F6598D7}" type="pres">
      <dgm:prSet presAssocID="{98737E81-A2AC-4DC8-9F7F-81A5C1BD1BBB}" presName="gear1srcNode" presStyleLbl="node1" presStyleIdx="0" presStyleCnt="3"/>
      <dgm:spPr/>
      <dgm:t>
        <a:bodyPr/>
        <a:lstStyle/>
        <a:p>
          <a:endParaRPr lang="de-DE"/>
        </a:p>
      </dgm:t>
    </dgm:pt>
    <dgm:pt modelId="{A790CC48-9909-46A1-87C1-D9A00CE652B4}" type="pres">
      <dgm:prSet presAssocID="{98737E81-A2AC-4DC8-9F7F-81A5C1BD1BBB}" presName="gear1dstNode" presStyleLbl="node1" presStyleIdx="0" presStyleCnt="3"/>
      <dgm:spPr/>
      <dgm:t>
        <a:bodyPr/>
        <a:lstStyle/>
        <a:p>
          <a:endParaRPr lang="de-DE"/>
        </a:p>
      </dgm:t>
    </dgm:pt>
    <dgm:pt modelId="{704EB524-B85A-48F3-AE9B-95BFF3B6555B}" type="pres">
      <dgm:prSet presAssocID="{D2B24E15-64DC-47AB-801F-748CE88342F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0647B7-616A-4CB4-BE15-4743333F0A97}" type="pres">
      <dgm:prSet presAssocID="{D2B24E15-64DC-47AB-801F-748CE88342F3}" presName="gear2srcNode" presStyleLbl="node1" presStyleIdx="1" presStyleCnt="3"/>
      <dgm:spPr/>
      <dgm:t>
        <a:bodyPr/>
        <a:lstStyle/>
        <a:p>
          <a:endParaRPr lang="de-DE"/>
        </a:p>
      </dgm:t>
    </dgm:pt>
    <dgm:pt modelId="{7D500A4C-E5E6-46FF-8B28-29D298931066}" type="pres">
      <dgm:prSet presAssocID="{D2B24E15-64DC-47AB-801F-748CE88342F3}" presName="gear2dstNode" presStyleLbl="node1" presStyleIdx="1" presStyleCnt="3"/>
      <dgm:spPr/>
      <dgm:t>
        <a:bodyPr/>
        <a:lstStyle/>
        <a:p>
          <a:endParaRPr lang="de-DE"/>
        </a:p>
      </dgm:t>
    </dgm:pt>
    <dgm:pt modelId="{A92445B3-9032-421D-9E94-E2225EC22BF0}" type="pres">
      <dgm:prSet presAssocID="{932B2FCC-EBBF-4002-B8B1-551E4A9D2EA0}" presName="gear3" presStyleLbl="node1" presStyleIdx="2" presStyleCnt="3"/>
      <dgm:spPr/>
      <dgm:t>
        <a:bodyPr/>
        <a:lstStyle/>
        <a:p>
          <a:endParaRPr lang="de-DE"/>
        </a:p>
      </dgm:t>
    </dgm:pt>
    <dgm:pt modelId="{9CEAF5F7-EE43-47E0-B74C-6A888D74E5D3}" type="pres">
      <dgm:prSet presAssocID="{932B2FCC-EBBF-4002-B8B1-551E4A9D2E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F50391-02D3-4C10-82CF-3DDA638B1DDB}" type="pres">
      <dgm:prSet presAssocID="{932B2FCC-EBBF-4002-B8B1-551E4A9D2EA0}" presName="gear3srcNode" presStyleLbl="node1" presStyleIdx="2" presStyleCnt="3"/>
      <dgm:spPr/>
      <dgm:t>
        <a:bodyPr/>
        <a:lstStyle/>
        <a:p>
          <a:endParaRPr lang="de-DE"/>
        </a:p>
      </dgm:t>
    </dgm:pt>
    <dgm:pt modelId="{5B550862-6DB9-449F-B400-D6D3DB67BBD7}" type="pres">
      <dgm:prSet presAssocID="{932B2FCC-EBBF-4002-B8B1-551E4A9D2EA0}" presName="gear3dstNode" presStyleLbl="node1" presStyleIdx="2" presStyleCnt="3"/>
      <dgm:spPr/>
      <dgm:t>
        <a:bodyPr/>
        <a:lstStyle/>
        <a:p>
          <a:endParaRPr lang="de-DE"/>
        </a:p>
      </dgm:t>
    </dgm:pt>
    <dgm:pt modelId="{012E6468-C946-4AC9-839F-B89C8D39DC78}" type="pres">
      <dgm:prSet presAssocID="{D18C2EB4-EFAA-4A34-80C3-00F8BEB323A5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F2EECDC0-38F8-4F46-BCCE-DE3B9DA72386}" type="pres">
      <dgm:prSet presAssocID="{E111AFD2-DFE6-45EF-8684-BE9DBA4F8E27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987701C8-1010-4725-8929-7921640611C6}" type="pres">
      <dgm:prSet presAssocID="{5CD88C0B-DE7C-48A9-B26C-0DC14354C571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DEADD45A-F584-483A-80D7-6B6C13CDE105}" type="presOf" srcId="{96636AC0-6079-409F-8CA4-E11D404B9976}" destId="{71A2D5C9-48AC-440C-861E-77737DF7D033}" srcOrd="0" destOrd="0" presId="urn:microsoft.com/office/officeart/2005/8/layout/gear1"/>
    <dgm:cxn modelId="{B79F8CFD-3C5A-4306-96F4-E3E2BB0CECBF}" srcId="{96636AC0-6079-409F-8CA4-E11D404B9976}" destId="{2D45DACE-974F-49BC-B618-AB17447736C6}" srcOrd="3" destOrd="0" parTransId="{075D9DF2-0FD6-4CA2-96CB-A8BDE1B03914}" sibTransId="{55C4DE56-6B70-40A4-A8A3-DA9CC2C1FF21}"/>
    <dgm:cxn modelId="{3CBAAE5E-F9FB-4C7F-AAD5-8E6E9883C71E}" type="presOf" srcId="{D2B24E15-64DC-47AB-801F-748CE88342F3}" destId="{704EB524-B85A-48F3-AE9B-95BFF3B6555B}" srcOrd="0" destOrd="0" presId="urn:microsoft.com/office/officeart/2005/8/layout/gear1"/>
    <dgm:cxn modelId="{43EBFB17-4B97-48B8-8952-6388FB9CCA45}" type="presOf" srcId="{932B2FCC-EBBF-4002-B8B1-551E4A9D2EA0}" destId="{9CEAF5F7-EE43-47E0-B74C-6A888D74E5D3}" srcOrd="1" destOrd="0" presId="urn:microsoft.com/office/officeart/2005/8/layout/gear1"/>
    <dgm:cxn modelId="{C5E20FC6-8EBD-4A2E-B8E2-928437E5DE6E}" type="presOf" srcId="{D18C2EB4-EFAA-4A34-80C3-00F8BEB323A5}" destId="{012E6468-C946-4AC9-839F-B89C8D39DC78}" srcOrd="0" destOrd="0" presId="urn:microsoft.com/office/officeart/2005/8/layout/gear1"/>
    <dgm:cxn modelId="{33FBE65D-1FE1-4A84-BD81-CB977AF1055E}" type="presOf" srcId="{932B2FCC-EBBF-4002-B8B1-551E4A9D2EA0}" destId="{08F50391-02D3-4C10-82CF-3DDA638B1DDB}" srcOrd="2" destOrd="0" presId="urn:microsoft.com/office/officeart/2005/8/layout/gear1"/>
    <dgm:cxn modelId="{EF7A29F0-FCA1-47E0-92A7-3061214CCE3D}" srcId="{96636AC0-6079-409F-8CA4-E11D404B9976}" destId="{932B2FCC-EBBF-4002-B8B1-551E4A9D2EA0}" srcOrd="2" destOrd="0" parTransId="{85AD98D4-0616-4C3E-8AD2-984427DAB8D5}" sibTransId="{5CD88C0B-DE7C-48A9-B26C-0DC14354C571}"/>
    <dgm:cxn modelId="{C1A269E3-DB24-4DC9-9BC5-FCFA6F269F62}" srcId="{96636AC0-6079-409F-8CA4-E11D404B9976}" destId="{D2B24E15-64DC-47AB-801F-748CE88342F3}" srcOrd="1" destOrd="0" parTransId="{F89D2D36-B010-4D25-9A59-11FD541C0838}" sibTransId="{E111AFD2-DFE6-45EF-8684-BE9DBA4F8E27}"/>
    <dgm:cxn modelId="{5605ADB4-A15A-40A3-B8DF-0062F69ABB64}" type="presOf" srcId="{98737E81-A2AC-4DC8-9F7F-81A5C1BD1BBB}" destId="{98B34255-89C3-4A79-AD7F-E9F5C7B5626E}" srcOrd="0" destOrd="0" presId="urn:microsoft.com/office/officeart/2005/8/layout/gear1"/>
    <dgm:cxn modelId="{7F3F7526-7ECD-434F-A861-63F4A8175036}" type="presOf" srcId="{932B2FCC-EBBF-4002-B8B1-551E4A9D2EA0}" destId="{5B550862-6DB9-449F-B400-D6D3DB67BBD7}" srcOrd="3" destOrd="0" presId="urn:microsoft.com/office/officeart/2005/8/layout/gear1"/>
    <dgm:cxn modelId="{150B9B51-EB43-4593-AA86-10A815ADA94E}" type="presOf" srcId="{98737E81-A2AC-4DC8-9F7F-81A5C1BD1BBB}" destId="{EFFEE463-5301-4C8A-B16B-F1145F6598D7}" srcOrd="1" destOrd="0" presId="urn:microsoft.com/office/officeart/2005/8/layout/gear1"/>
    <dgm:cxn modelId="{E895565A-7B2C-4BFF-9505-C29B8F7D0D64}" type="presOf" srcId="{932B2FCC-EBBF-4002-B8B1-551E4A9D2EA0}" destId="{A92445B3-9032-421D-9E94-E2225EC22BF0}" srcOrd="0" destOrd="0" presId="urn:microsoft.com/office/officeart/2005/8/layout/gear1"/>
    <dgm:cxn modelId="{13C3B012-E1A6-4EFB-9AE3-94FC91818F8F}" type="presOf" srcId="{D2B24E15-64DC-47AB-801F-748CE88342F3}" destId="{7D500A4C-E5E6-46FF-8B28-29D298931066}" srcOrd="2" destOrd="0" presId="urn:microsoft.com/office/officeart/2005/8/layout/gear1"/>
    <dgm:cxn modelId="{4A254EA4-0A7B-427F-8E08-6DB96C7EDD88}" type="presOf" srcId="{98737E81-A2AC-4DC8-9F7F-81A5C1BD1BBB}" destId="{A790CC48-9909-46A1-87C1-D9A00CE652B4}" srcOrd="2" destOrd="0" presId="urn:microsoft.com/office/officeart/2005/8/layout/gear1"/>
    <dgm:cxn modelId="{451DD2A2-EC99-4701-813D-363FC747D4B4}" type="presOf" srcId="{D2B24E15-64DC-47AB-801F-748CE88342F3}" destId="{5A0647B7-616A-4CB4-BE15-4743333F0A97}" srcOrd="1" destOrd="0" presId="urn:microsoft.com/office/officeart/2005/8/layout/gear1"/>
    <dgm:cxn modelId="{A55A1BEB-BFD4-4180-87FF-5E77ED84CACD}" type="presOf" srcId="{E111AFD2-DFE6-45EF-8684-BE9DBA4F8E27}" destId="{F2EECDC0-38F8-4F46-BCCE-DE3B9DA72386}" srcOrd="0" destOrd="0" presId="urn:microsoft.com/office/officeart/2005/8/layout/gear1"/>
    <dgm:cxn modelId="{F0EF1D1D-E0B4-4C04-BEA7-4DD9E71483B0}" srcId="{96636AC0-6079-409F-8CA4-E11D404B9976}" destId="{98737E81-A2AC-4DC8-9F7F-81A5C1BD1BBB}" srcOrd="0" destOrd="0" parTransId="{9306A643-0C9F-4547-A001-D201DFA19F83}" sibTransId="{D18C2EB4-EFAA-4A34-80C3-00F8BEB323A5}"/>
    <dgm:cxn modelId="{3D0058BD-3247-495C-9703-6880F1EA0002}" type="presOf" srcId="{5CD88C0B-DE7C-48A9-B26C-0DC14354C571}" destId="{987701C8-1010-4725-8929-7921640611C6}" srcOrd="0" destOrd="0" presId="urn:microsoft.com/office/officeart/2005/8/layout/gear1"/>
    <dgm:cxn modelId="{6193789E-EA47-421E-8137-81961BE31EE3}" type="presParOf" srcId="{71A2D5C9-48AC-440C-861E-77737DF7D033}" destId="{98B34255-89C3-4A79-AD7F-E9F5C7B5626E}" srcOrd="0" destOrd="0" presId="urn:microsoft.com/office/officeart/2005/8/layout/gear1"/>
    <dgm:cxn modelId="{C07EBAEF-185D-4F63-9EE9-5874F7A57F03}" type="presParOf" srcId="{71A2D5C9-48AC-440C-861E-77737DF7D033}" destId="{EFFEE463-5301-4C8A-B16B-F1145F6598D7}" srcOrd="1" destOrd="0" presId="urn:microsoft.com/office/officeart/2005/8/layout/gear1"/>
    <dgm:cxn modelId="{F7C7DDB6-AF3E-4F63-8221-1D1FB9568F69}" type="presParOf" srcId="{71A2D5C9-48AC-440C-861E-77737DF7D033}" destId="{A790CC48-9909-46A1-87C1-D9A00CE652B4}" srcOrd="2" destOrd="0" presId="urn:microsoft.com/office/officeart/2005/8/layout/gear1"/>
    <dgm:cxn modelId="{54A7804A-D1C9-4FCE-A513-CC6954D6AC0E}" type="presParOf" srcId="{71A2D5C9-48AC-440C-861E-77737DF7D033}" destId="{704EB524-B85A-48F3-AE9B-95BFF3B6555B}" srcOrd="3" destOrd="0" presId="urn:microsoft.com/office/officeart/2005/8/layout/gear1"/>
    <dgm:cxn modelId="{16B7E501-79AF-4EB6-B548-D5AED005854A}" type="presParOf" srcId="{71A2D5C9-48AC-440C-861E-77737DF7D033}" destId="{5A0647B7-616A-4CB4-BE15-4743333F0A97}" srcOrd="4" destOrd="0" presId="urn:microsoft.com/office/officeart/2005/8/layout/gear1"/>
    <dgm:cxn modelId="{C6EFD442-DDDC-4764-9A24-240E9A8DCAD2}" type="presParOf" srcId="{71A2D5C9-48AC-440C-861E-77737DF7D033}" destId="{7D500A4C-E5E6-46FF-8B28-29D298931066}" srcOrd="5" destOrd="0" presId="urn:microsoft.com/office/officeart/2005/8/layout/gear1"/>
    <dgm:cxn modelId="{2DCA3876-C8AA-4BAC-B6BF-CD4A330EC247}" type="presParOf" srcId="{71A2D5C9-48AC-440C-861E-77737DF7D033}" destId="{A92445B3-9032-421D-9E94-E2225EC22BF0}" srcOrd="6" destOrd="0" presId="urn:microsoft.com/office/officeart/2005/8/layout/gear1"/>
    <dgm:cxn modelId="{2438B01C-A087-4442-8583-0531C176C677}" type="presParOf" srcId="{71A2D5C9-48AC-440C-861E-77737DF7D033}" destId="{9CEAF5F7-EE43-47E0-B74C-6A888D74E5D3}" srcOrd="7" destOrd="0" presId="urn:microsoft.com/office/officeart/2005/8/layout/gear1"/>
    <dgm:cxn modelId="{1F8D318A-4A0E-4835-8F10-6400AF39FDD9}" type="presParOf" srcId="{71A2D5C9-48AC-440C-861E-77737DF7D033}" destId="{08F50391-02D3-4C10-82CF-3DDA638B1DDB}" srcOrd="8" destOrd="0" presId="urn:microsoft.com/office/officeart/2005/8/layout/gear1"/>
    <dgm:cxn modelId="{6199FA0C-657F-484A-9B5D-77D76B728ADA}" type="presParOf" srcId="{71A2D5C9-48AC-440C-861E-77737DF7D033}" destId="{5B550862-6DB9-449F-B400-D6D3DB67BBD7}" srcOrd="9" destOrd="0" presId="urn:microsoft.com/office/officeart/2005/8/layout/gear1"/>
    <dgm:cxn modelId="{6E623176-0AF6-48F8-9F6F-7ECD1ADAB38E}" type="presParOf" srcId="{71A2D5C9-48AC-440C-861E-77737DF7D033}" destId="{012E6468-C946-4AC9-839F-B89C8D39DC78}" srcOrd="10" destOrd="0" presId="urn:microsoft.com/office/officeart/2005/8/layout/gear1"/>
    <dgm:cxn modelId="{9D9FDB22-B9E2-4F6C-8E0E-166EEB9EF266}" type="presParOf" srcId="{71A2D5C9-48AC-440C-861E-77737DF7D033}" destId="{F2EECDC0-38F8-4F46-BCCE-DE3B9DA72386}" srcOrd="11" destOrd="0" presId="urn:microsoft.com/office/officeart/2005/8/layout/gear1"/>
    <dgm:cxn modelId="{E4305817-31C6-4D2F-8BA6-4045A6F79D0D}" type="presParOf" srcId="{71A2D5C9-48AC-440C-861E-77737DF7D033}" destId="{987701C8-1010-4725-8929-7921640611C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34255-89C3-4A79-AD7F-E9F5C7B5626E}">
      <dsp:nvSpPr>
        <dsp:cNvPr id="0" name=""/>
        <dsp:cNvSpPr/>
      </dsp:nvSpPr>
      <dsp:spPr>
        <a:xfrm>
          <a:off x="3139198" y="2076979"/>
          <a:ext cx="2538530" cy="2538530"/>
        </a:xfrm>
        <a:prstGeom prst="gear9">
          <a:avLst/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>
              <a:latin typeface="Arial" pitchFamily="34" charset="0"/>
              <a:cs typeface="Arial" pitchFamily="34" charset="0"/>
            </a:rPr>
            <a:t>Nationale Versorgungs- Leitlinie</a:t>
          </a:r>
          <a:endParaRPr lang="de-DE" sz="1900" kern="1200" dirty="0">
            <a:latin typeface="Arial" pitchFamily="34" charset="0"/>
            <a:cs typeface="Arial" pitchFamily="34" charset="0"/>
          </a:endParaRPr>
        </a:p>
      </dsp:txBody>
      <dsp:txXfrm>
        <a:off x="3649555" y="2671618"/>
        <a:ext cx="1517816" cy="1304856"/>
      </dsp:txXfrm>
    </dsp:sp>
    <dsp:sp modelId="{704EB524-B85A-48F3-AE9B-95BFF3B6555B}">
      <dsp:nvSpPr>
        <dsp:cNvPr id="0" name=""/>
        <dsp:cNvSpPr/>
      </dsp:nvSpPr>
      <dsp:spPr>
        <a:xfrm>
          <a:off x="1662235" y="1476963"/>
          <a:ext cx="1846204" cy="1846204"/>
        </a:xfrm>
        <a:prstGeom prst="gear6">
          <a:avLst/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itchFamily="34" charset="0"/>
              <a:cs typeface="Arial" pitchFamily="34" charset="0"/>
            </a:rPr>
            <a:t>Patienten-</a:t>
          </a:r>
          <a:r>
            <a:rPr lang="de-DE" sz="1400" kern="1200" dirty="0" err="1" smtClean="0">
              <a:latin typeface="Arial" pitchFamily="34" charset="0"/>
              <a:cs typeface="Arial" pitchFamily="34" charset="0"/>
            </a:rPr>
            <a:t>informa</a:t>
          </a:r>
          <a:r>
            <a:rPr lang="de-DE" sz="14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de-DE" sz="1400" kern="1200" dirty="0" err="1" smtClean="0">
              <a:latin typeface="Arial" pitchFamily="34" charset="0"/>
              <a:cs typeface="Arial" pitchFamily="34" charset="0"/>
            </a:rPr>
            <a:t>tionen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>
        <a:off x="2127022" y="1944560"/>
        <a:ext cx="916630" cy="911010"/>
      </dsp:txXfrm>
    </dsp:sp>
    <dsp:sp modelId="{A92445B3-9032-421D-9E94-E2225EC22BF0}">
      <dsp:nvSpPr>
        <dsp:cNvPr id="0" name=""/>
        <dsp:cNvSpPr/>
      </dsp:nvSpPr>
      <dsp:spPr>
        <a:xfrm rot="20700000">
          <a:off x="2696298" y="203270"/>
          <a:ext cx="1808903" cy="1808903"/>
        </a:xfrm>
        <a:prstGeom prst="gear6">
          <a:avLst/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itchFamily="34" charset="0"/>
              <a:cs typeface="Arial" pitchFamily="34" charset="0"/>
            </a:rPr>
            <a:t>Begleit-material für Fachkreise</a:t>
          </a:r>
          <a:endParaRPr lang="de-DE" sz="1400" kern="1200" dirty="0">
            <a:latin typeface="Arial" pitchFamily="34" charset="0"/>
            <a:cs typeface="Arial" pitchFamily="34" charset="0"/>
          </a:endParaRPr>
        </a:p>
      </dsp:txBody>
      <dsp:txXfrm rot="-20700000">
        <a:off x="3093043" y="600016"/>
        <a:ext cx="1015412" cy="1015412"/>
      </dsp:txXfrm>
    </dsp:sp>
    <dsp:sp modelId="{012E6468-C946-4AC9-839F-B89C8D39DC78}">
      <dsp:nvSpPr>
        <dsp:cNvPr id="0" name=""/>
        <dsp:cNvSpPr/>
      </dsp:nvSpPr>
      <dsp:spPr>
        <a:xfrm>
          <a:off x="2948650" y="1691271"/>
          <a:ext cx="3249319" cy="3249319"/>
        </a:xfrm>
        <a:prstGeom prst="circularArrow">
          <a:avLst>
            <a:gd name="adj1" fmla="val 4688"/>
            <a:gd name="adj2" fmla="val 299029"/>
            <a:gd name="adj3" fmla="val 2525392"/>
            <a:gd name="adj4" fmla="val 1584154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ECDC0-38F8-4F46-BCCE-DE3B9DA72386}">
      <dsp:nvSpPr>
        <dsp:cNvPr id="0" name=""/>
        <dsp:cNvSpPr/>
      </dsp:nvSpPr>
      <dsp:spPr>
        <a:xfrm>
          <a:off x="1335276" y="1066660"/>
          <a:ext cx="2360833" cy="23608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701C8-1010-4725-8929-7921640611C6}">
      <dsp:nvSpPr>
        <dsp:cNvPr id="0" name=""/>
        <dsp:cNvSpPr/>
      </dsp:nvSpPr>
      <dsp:spPr>
        <a:xfrm>
          <a:off x="2277880" y="-194754"/>
          <a:ext cx="2545453" cy="25454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829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9421813"/>
            <a:ext cx="29083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1841B2F-3CD2-45A6-BD48-C0CFBA6D0F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52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355A172-AE7E-4DC4-BE4A-906340BD80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2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5A172-AE7E-4DC4-BE4A-906340BD80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3098" y="3861048"/>
            <a:ext cx="8207374" cy="14401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0872" y="1556792"/>
            <a:ext cx="82296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defRPr sz="4400" b="1">
                <a:solidFill>
                  <a:srgbClr val="446D8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76672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35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3098" y="3861048"/>
            <a:ext cx="820737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rgbClr val="446D8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76672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7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136" cy="4320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46D8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268412"/>
            <a:ext cx="8135938" cy="496887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46D8C"/>
              </a:buClr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446D8C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446D8C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446D8C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446D8C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663352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      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14272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620688"/>
            <a:ext cx="8135688" cy="4320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46D8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268412"/>
            <a:ext cx="8135938" cy="4968876"/>
          </a:xfrm>
          <a:prstGeom prst="rect">
            <a:avLst/>
          </a:prstGeom>
        </p:spPr>
        <p:txBody>
          <a:bodyPr/>
          <a:lstStyle>
            <a:lvl1pPr>
              <a:buClr>
                <a:srgbClr val="446D8C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446D8C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446D8C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446D8C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446D8C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52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984" y="1268413"/>
            <a:ext cx="3996000" cy="4968876"/>
          </a:xfrm>
          <a:prstGeom prst="rect">
            <a:avLst/>
          </a:prstGeom>
        </p:spPr>
        <p:txBody>
          <a:bodyPr/>
          <a:lstStyle>
            <a:lvl1pPr>
              <a:buClr>
                <a:srgbClr val="446D8C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446D8C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446D8C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446D8C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446D8C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456" y="1268413"/>
            <a:ext cx="3996000" cy="4968876"/>
          </a:xfrm>
          <a:prstGeom prst="rect">
            <a:avLst/>
          </a:prstGeom>
        </p:spPr>
        <p:txBody>
          <a:bodyPr/>
          <a:lstStyle>
            <a:lvl1pPr>
              <a:buClr>
                <a:srgbClr val="446D8C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446D8C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446D8C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446D8C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446D8C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136" cy="4320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46D8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37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304" y="4797152"/>
            <a:ext cx="5508000" cy="504056"/>
          </a:xfrm>
          <a:prstGeom prst="rect">
            <a:avLst/>
          </a:prstGeom>
        </p:spPr>
        <p:txBody>
          <a:bodyPr anchor="b"/>
          <a:lstStyle>
            <a:lvl1pPr algn="l">
              <a:spcAft>
                <a:spcPts val="0"/>
              </a:spcAft>
              <a:defRPr sz="1800" b="0">
                <a:solidFill>
                  <a:srgbClr val="446D8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2"/>
            <a:ext cx="5508000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38328"/>
            <a:ext cx="5508000" cy="870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485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99993" y="116632"/>
            <a:ext cx="396043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000" b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Programm für Nationale </a:t>
            </a:r>
            <a:r>
              <a:rPr lang="de-DE" altLang="de-DE" sz="1000" b="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VersorgungsLeitlinien</a:t>
            </a:r>
            <a:endParaRPr lang="de-DE" altLang="de-DE" sz="1000" b="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919938" y="6498000"/>
            <a:ext cx="33488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          2017 </a:t>
            </a:r>
            <a:endParaRPr lang="de-DE" sz="9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12" descr="Bild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36000" y="6498000"/>
            <a:ext cx="24050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10" y="109908"/>
            <a:ext cx="295826" cy="252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90000"/>
            <a:ext cx="288000" cy="28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0" y="109908"/>
            <a:ext cx="495448" cy="252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504000"/>
            <a:ext cx="9144000" cy="18000"/>
          </a:xfrm>
          <a:prstGeom prst="rect">
            <a:avLst/>
          </a:prstGeom>
          <a:solidFill>
            <a:srgbClr val="446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6372000"/>
            <a:ext cx="9144000" cy="18000"/>
          </a:xfrm>
          <a:prstGeom prst="rect">
            <a:avLst/>
          </a:prstGeom>
          <a:solidFill>
            <a:srgbClr val="446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75" r:id="rId4"/>
    <p:sldLayoutId id="2147483668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600" b="1" dirty="0" smtClean="0"/>
              <a:t>Dr. Sabine Schwarz</a:t>
            </a:r>
          </a:p>
          <a:p>
            <a:r>
              <a:rPr lang="de-DE" sz="2400" dirty="0" smtClean="0"/>
              <a:t>Ärztliches </a:t>
            </a:r>
            <a:r>
              <a:rPr lang="de-DE" sz="2400" dirty="0"/>
              <a:t>Z</a:t>
            </a:r>
            <a:r>
              <a:rPr lang="de-DE" sz="2400" dirty="0" smtClean="0"/>
              <a:t>entrum für Qualität in der Medizin (ÄZQ)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0872" y="1556792"/>
            <a:ext cx="8373616" cy="216024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de-DE" sz="2600" dirty="0" smtClean="0"/>
              <a:t>Nationale VersorgungsLeitlinie (NVL)</a:t>
            </a:r>
            <a:br>
              <a:rPr lang="de-DE" sz="2600" dirty="0" smtClean="0"/>
            </a:br>
            <a:r>
              <a:rPr lang="de-DE" sz="4000" dirty="0" smtClean="0"/>
              <a:t>Nicht-spezifischer Kreuzschmerz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446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7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Disseminierung</a:t>
            </a:r>
            <a:endParaRPr lang="de-DE" dirty="0" smtClean="0"/>
          </a:p>
          <a:p>
            <a:pPr lvl="1"/>
            <a:r>
              <a:rPr lang="de-DE" i="1" dirty="0" smtClean="0"/>
              <a:t>Serviceangebot für Patienteninformationen:</a:t>
            </a:r>
            <a:br>
              <a:rPr lang="de-DE" i="1" dirty="0" smtClean="0"/>
            </a:br>
            <a:r>
              <a:rPr lang="de-DE" i="1" dirty="0" smtClean="0"/>
              <a:t>Auslegen und Verteilen im Wartezimmer und Kliniken, Verlinkungen erwünscht, eigenes Logo auf Anfrage, Themenvorschläge</a:t>
            </a:r>
          </a:p>
          <a:p>
            <a:pPr marL="342900" lvl="1" indent="-342900">
              <a:buFontTx/>
              <a:buChar char="•"/>
            </a:pPr>
            <a:r>
              <a:rPr lang="de-DE" sz="2400" dirty="0" smtClean="0">
                <a:ea typeface="+mn-ea"/>
                <a:cs typeface="+mn-cs"/>
              </a:rPr>
              <a:t>Akzeptanz und Anwendung </a:t>
            </a:r>
            <a:br>
              <a:rPr lang="de-DE" sz="2400" dirty="0" smtClean="0">
                <a:ea typeface="+mn-ea"/>
                <a:cs typeface="+mn-cs"/>
              </a:rPr>
            </a:br>
            <a:r>
              <a:rPr lang="de-DE" sz="2000" dirty="0" smtClean="0">
                <a:ea typeface="+mn-ea"/>
                <a:cs typeface="+mn-cs"/>
              </a:rPr>
              <a:t>(Integration der Leitlinie in regionale Behandlungspfade und Qualitätszirkel)</a:t>
            </a:r>
          </a:p>
          <a:p>
            <a:pPr marL="342900" lvl="1" indent="-342900">
              <a:buChar char="•"/>
            </a:pPr>
            <a:r>
              <a:rPr lang="de-DE" sz="2400" dirty="0" smtClean="0">
                <a:ea typeface="+mn-ea"/>
                <a:cs typeface="+mn-cs"/>
              </a:rPr>
              <a:t>Neu- und Weiterentwicklung der Formate</a:t>
            </a:r>
          </a:p>
          <a:p>
            <a:pPr marL="342900" lvl="1" indent="-342900">
              <a:buChar char="•"/>
            </a:pPr>
            <a:r>
              <a:rPr lang="de-DE" sz="2400" dirty="0" smtClean="0">
                <a:ea typeface="+mn-ea"/>
                <a:cs typeface="+mn-cs"/>
              </a:rPr>
              <a:t>Ressourcen</a:t>
            </a:r>
            <a:endParaRPr lang="de-DE" sz="2400" dirty="0"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0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446D8C"/>
              </a:buClr>
            </a:pPr>
            <a:r>
              <a:rPr lang="de-DE" sz="2400" b="1" dirty="0"/>
              <a:t>Internet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052736"/>
            <a:ext cx="8135938" cy="5184552"/>
          </a:xfrm>
        </p:spPr>
        <p:txBody>
          <a:bodyPr/>
          <a:lstStyle/>
          <a:p>
            <a:pPr marL="0" indent="0">
              <a:buNone/>
            </a:pPr>
            <a:r>
              <a:rPr lang="de-DE" kern="1200" spc="-20" dirty="0">
                <a:solidFill>
                  <a:srgbClr val="446D8C"/>
                </a:solidFill>
                <a:latin typeface="+mj-lt"/>
              </a:rPr>
              <a:t>www.versorgungsleitlinien.de</a:t>
            </a:r>
          </a:p>
          <a:p>
            <a:pPr marL="0" indent="0">
              <a:buNone/>
            </a:pPr>
            <a:r>
              <a:rPr lang="de-DE" kern="1200" spc="-20" dirty="0">
                <a:solidFill>
                  <a:srgbClr val="446D8C"/>
                </a:solidFill>
                <a:latin typeface="+mj-lt"/>
              </a:rPr>
              <a:t>www.patienten-information.de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800" dirty="0" smtClean="0">
              <a:solidFill>
                <a:srgbClr val="446D8C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b="1" dirty="0" smtClean="0">
              <a:solidFill>
                <a:srgbClr val="446D8C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446D8C"/>
                </a:solidFill>
                <a:latin typeface="+mj-lt"/>
                <a:ea typeface="+mj-ea"/>
                <a:cs typeface="+mj-cs"/>
              </a:rPr>
              <a:t>E-</a:t>
            </a:r>
            <a:r>
              <a:rPr lang="de-DE" b="1" dirty="0" smtClean="0">
                <a:solidFill>
                  <a:srgbClr val="446D8C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it-IT" b="1" dirty="0" smtClean="0">
                <a:solidFill>
                  <a:srgbClr val="446D8C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de-DE" kern="1200" spc="-20" dirty="0">
                <a:solidFill>
                  <a:srgbClr val="446D8C"/>
                </a:solidFill>
                <a:latin typeface="+mj-lt"/>
              </a:rPr>
              <a:t>versorgungsleitlinien@azq.de </a:t>
            </a:r>
          </a:p>
          <a:p>
            <a:pPr marL="0" indent="0">
              <a:buNone/>
            </a:pPr>
            <a:r>
              <a:rPr lang="de-DE" kern="1200" spc="-20" dirty="0">
                <a:solidFill>
                  <a:srgbClr val="446D8C"/>
                </a:solidFill>
                <a:latin typeface="+mj-lt"/>
              </a:rPr>
              <a:t>patienteninformation@azq.de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026" name="Picture 2" descr="U:\Documents\pp\20161103_121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302" r="231" b="13252"/>
          <a:stretch/>
        </p:blipFill>
        <p:spPr bwMode="auto">
          <a:xfrm>
            <a:off x="611560" y="2132856"/>
            <a:ext cx="7569428" cy="21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432000"/>
          </a:xfrm>
        </p:spPr>
        <p:txBody>
          <a:bodyPr/>
          <a:lstStyle/>
          <a:p>
            <a:r>
              <a:rPr lang="de-DE" dirty="0" smtClean="0"/>
              <a:t>Programm für Nationale VersorgungsLeitlinien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268412"/>
            <a:ext cx="8135938" cy="33127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Trägerschaft: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Bundesärztekammer (BÄK)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Kassenärztliche </a:t>
            </a:r>
            <a:r>
              <a:rPr lang="de-DE" dirty="0" smtClean="0"/>
              <a:t>Bundesvereinigung (KBV)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Arbeitsgemeinschaft wissenschaftlicher medizinischer Fachgesellschaften (AWMF)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Koordination, Redaktion und Pflege durch das Ärztliche Zentrum für Qualität in der Medizin (ÄZQ)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14934" y="5767133"/>
            <a:ext cx="4160754" cy="461665"/>
          </a:xfrm>
          <a:prstGeom prst="rect">
            <a:avLst/>
          </a:prstGeom>
          <a:solidFill>
            <a:srgbClr val="E1E1E1"/>
          </a:solidFill>
        </p:spPr>
        <p:txBody>
          <a:bodyPr wrap="none" rtlCol="0" anchor="ctr" anchorCtr="0">
            <a:spAutoFit/>
          </a:bodyPr>
          <a:lstStyle/>
          <a:p>
            <a:r>
              <a:rPr lang="de-DE" dirty="0" smtClean="0">
                <a:solidFill>
                  <a:srgbClr val="446D8C"/>
                </a:solidFill>
                <a:latin typeface="+mj-lt"/>
              </a:rPr>
              <a:t>www.versorgungsleitlinien.de</a:t>
            </a:r>
            <a:endParaRPr lang="de-DE" dirty="0">
              <a:solidFill>
                <a:srgbClr val="446D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7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432000"/>
          </a:xfrm>
        </p:spPr>
        <p:txBody>
          <a:bodyPr/>
          <a:lstStyle/>
          <a:p>
            <a:r>
              <a:rPr lang="de-DE" dirty="0"/>
              <a:t>NVL-Methodik: Prozesse und </a:t>
            </a:r>
            <a:r>
              <a:rPr lang="de-DE" dirty="0" err="1"/>
              <a:t>Formalia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268412"/>
            <a:ext cx="8135938" cy="33127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formales Benennungsverfahren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Patientenbeteiligung obligat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öffentliche Konsultation obligat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Management von Interessenkonflikten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NVL: </a:t>
            </a:r>
            <a:r>
              <a:rPr lang="de-DE" dirty="0">
                <a:solidFill>
                  <a:srgbClr val="446D8C"/>
                </a:solidFill>
              </a:rPr>
              <a:t>S3-Leitlinien</a:t>
            </a:r>
            <a:r>
              <a:rPr lang="de-DE" dirty="0"/>
              <a:t> gemäß Leitlinienklassifikation der AWMF: </a:t>
            </a:r>
            <a:r>
              <a:rPr lang="de-DE" dirty="0">
                <a:solidFill>
                  <a:srgbClr val="446D8C"/>
                </a:solidFill>
              </a:rPr>
              <a:t>evidenz- und konsensbasiert</a:t>
            </a:r>
          </a:p>
        </p:txBody>
      </p:sp>
    </p:spTree>
    <p:extLst>
      <p:ext uri="{BB962C8B-B14F-4D97-AF65-F5344CB8AC3E}">
        <p14:creationId xmlns:p14="http://schemas.microsoft.com/office/powerpoint/2010/main" val="24365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Kernaussagen der NVL Nicht-spezifischer Kreuzschmerz (2. Auflage 2017)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7944" y="1844500"/>
            <a:ext cx="4320282" cy="49688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zurückhaltende Diagnostik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Psyche und soziales Umfeld beachten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Bewegung statt Bettruhe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Schmerzmittel: So viel wie nötig, so wenig wie möglich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chronische Schmerzen: Kombinierte Behandlung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085" b="1720"/>
          <a:stretch/>
        </p:blipFill>
        <p:spPr bwMode="auto">
          <a:xfrm>
            <a:off x="1043608" y="1989288"/>
            <a:ext cx="2843778" cy="4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432000"/>
          </a:xfrm>
        </p:spPr>
        <p:txBody>
          <a:bodyPr/>
          <a:lstStyle/>
          <a:p>
            <a:r>
              <a:rPr lang="de-DE" dirty="0" smtClean="0"/>
              <a:t>NVL Nicht-spezifischer Kreuzschmerz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173189" y="3313073"/>
            <a:ext cx="3249319" cy="3249319"/>
            <a:chOff x="5173189" y="3313073"/>
            <a:chExt cx="3249319" cy="3249319"/>
          </a:xfrm>
        </p:grpSpPr>
        <p:sp>
          <p:nvSpPr>
            <p:cNvPr id="4" name="Freihandform 3"/>
            <p:cNvSpPr/>
            <p:nvPr/>
          </p:nvSpPr>
          <p:spPr>
            <a:xfrm>
              <a:off x="5363737" y="3698781"/>
              <a:ext cx="2538530" cy="2538530"/>
            </a:xfrm>
            <a:custGeom>
              <a:avLst/>
              <a:gdLst>
                <a:gd name="connsiteX0" fmla="*/ 1801859 w 2538530"/>
                <a:gd name="connsiteY0" fmla="*/ 404739 h 2538530"/>
                <a:gd name="connsiteX1" fmla="*/ 1999317 w 2538530"/>
                <a:gd name="connsiteY1" fmla="*/ 239044 h 2538530"/>
                <a:gd name="connsiteX2" fmla="*/ 2157062 w 2538530"/>
                <a:gd name="connsiteY2" fmla="*/ 371408 h 2538530"/>
                <a:gd name="connsiteX3" fmla="*/ 2028173 w 2538530"/>
                <a:gd name="connsiteY3" fmla="*/ 594639 h 2538530"/>
                <a:gd name="connsiteX4" fmla="*/ 2232963 w 2538530"/>
                <a:gd name="connsiteY4" fmla="*/ 949345 h 2538530"/>
                <a:gd name="connsiteX5" fmla="*/ 2490730 w 2538530"/>
                <a:gd name="connsiteY5" fmla="*/ 949338 h 2538530"/>
                <a:gd name="connsiteX6" fmla="*/ 2526488 w 2538530"/>
                <a:gd name="connsiteY6" fmla="*/ 1152132 h 2538530"/>
                <a:gd name="connsiteX7" fmla="*/ 2284263 w 2538530"/>
                <a:gd name="connsiteY7" fmla="*/ 1240288 h 2538530"/>
                <a:gd name="connsiteX8" fmla="*/ 2213140 w 2538530"/>
                <a:gd name="connsiteY8" fmla="*/ 1643645 h 2538530"/>
                <a:gd name="connsiteX9" fmla="*/ 2410607 w 2538530"/>
                <a:gd name="connsiteY9" fmla="*/ 1809330 h 2538530"/>
                <a:gd name="connsiteX10" fmla="*/ 2307646 w 2538530"/>
                <a:gd name="connsiteY10" fmla="*/ 1987664 h 2538530"/>
                <a:gd name="connsiteX11" fmla="*/ 2065425 w 2538530"/>
                <a:gd name="connsiteY11" fmla="*/ 1899495 h 2538530"/>
                <a:gd name="connsiteX12" fmla="*/ 1751669 w 2538530"/>
                <a:gd name="connsiteY12" fmla="*/ 2162768 h 2538530"/>
                <a:gd name="connsiteX13" fmla="*/ 1796437 w 2538530"/>
                <a:gd name="connsiteY13" fmla="*/ 2416619 h 2538530"/>
                <a:gd name="connsiteX14" fmla="*/ 1602933 w 2538530"/>
                <a:gd name="connsiteY14" fmla="*/ 2487048 h 2538530"/>
                <a:gd name="connsiteX15" fmla="*/ 1474055 w 2538530"/>
                <a:gd name="connsiteY15" fmla="*/ 2263811 h 2538530"/>
                <a:gd name="connsiteX16" fmla="*/ 1064475 w 2538530"/>
                <a:gd name="connsiteY16" fmla="*/ 2263811 h 2538530"/>
                <a:gd name="connsiteX17" fmla="*/ 935597 w 2538530"/>
                <a:gd name="connsiteY17" fmla="*/ 2487048 h 2538530"/>
                <a:gd name="connsiteX18" fmla="*/ 742093 w 2538530"/>
                <a:gd name="connsiteY18" fmla="*/ 2416619 h 2538530"/>
                <a:gd name="connsiteX19" fmla="*/ 786861 w 2538530"/>
                <a:gd name="connsiteY19" fmla="*/ 2162768 h 2538530"/>
                <a:gd name="connsiteX20" fmla="*/ 473105 w 2538530"/>
                <a:gd name="connsiteY20" fmla="*/ 1899495 h 2538530"/>
                <a:gd name="connsiteX21" fmla="*/ 230884 w 2538530"/>
                <a:gd name="connsiteY21" fmla="*/ 1987664 h 2538530"/>
                <a:gd name="connsiteX22" fmla="*/ 127923 w 2538530"/>
                <a:gd name="connsiteY22" fmla="*/ 1809330 h 2538530"/>
                <a:gd name="connsiteX23" fmla="*/ 325389 w 2538530"/>
                <a:gd name="connsiteY23" fmla="*/ 1643645 h 2538530"/>
                <a:gd name="connsiteX24" fmla="*/ 254266 w 2538530"/>
                <a:gd name="connsiteY24" fmla="*/ 1240288 h 2538530"/>
                <a:gd name="connsiteX25" fmla="*/ 12042 w 2538530"/>
                <a:gd name="connsiteY25" fmla="*/ 1152132 h 2538530"/>
                <a:gd name="connsiteX26" fmla="*/ 47800 w 2538530"/>
                <a:gd name="connsiteY26" fmla="*/ 949338 h 2538530"/>
                <a:gd name="connsiteX27" fmla="*/ 305568 w 2538530"/>
                <a:gd name="connsiteY27" fmla="*/ 949345 h 2538530"/>
                <a:gd name="connsiteX28" fmla="*/ 510358 w 2538530"/>
                <a:gd name="connsiteY28" fmla="*/ 594639 h 2538530"/>
                <a:gd name="connsiteX29" fmla="*/ 381468 w 2538530"/>
                <a:gd name="connsiteY29" fmla="*/ 371408 h 2538530"/>
                <a:gd name="connsiteX30" fmla="*/ 539213 w 2538530"/>
                <a:gd name="connsiteY30" fmla="*/ 239044 h 2538530"/>
                <a:gd name="connsiteX31" fmla="*/ 736671 w 2538530"/>
                <a:gd name="connsiteY31" fmla="*/ 404739 h 2538530"/>
                <a:gd name="connsiteX32" fmla="*/ 1121550 w 2538530"/>
                <a:gd name="connsiteY32" fmla="*/ 264654 h 2538530"/>
                <a:gd name="connsiteX33" fmla="*/ 1166304 w 2538530"/>
                <a:gd name="connsiteY33" fmla="*/ 10802 h 2538530"/>
                <a:gd name="connsiteX34" fmla="*/ 1372226 w 2538530"/>
                <a:gd name="connsiteY34" fmla="*/ 10802 h 2538530"/>
                <a:gd name="connsiteX35" fmla="*/ 1416980 w 2538530"/>
                <a:gd name="connsiteY35" fmla="*/ 264655 h 2538530"/>
                <a:gd name="connsiteX36" fmla="*/ 1801859 w 2538530"/>
                <a:gd name="connsiteY36" fmla="*/ 404739 h 253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38530" h="2538530">
                  <a:moveTo>
                    <a:pt x="1801859" y="404739"/>
                  </a:moveTo>
                  <a:lnTo>
                    <a:pt x="1999317" y="239044"/>
                  </a:lnTo>
                  <a:lnTo>
                    <a:pt x="2157062" y="371408"/>
                  </a:lnTo>
                  <a:lnTo>
                    <a:pt x="2028173" y="594639"/>
                  </a:lnTo>
                  <a:cubicBezTo>
                    <a:pt x="2119821" y="697737"/>
                    <a:pt x="2189502" y="818427"/>
                    <a:pt x="2232963" y="949345"/>
                  </a:cubicBezTo>
                  <a:lnTo>
                    <a:pt x="2490730" y="949338"/>
                  </a:lnTo>
                  <a:lnTo>
                    <a:pt x="2526488" y="1152132"/>
                  </a:lnTo>
                  <a:lnTo>
                    <a:pt x="2284263" y="1240288"/>
                  </a:lnTo>
                  <a:cubicBezTo>
                    <a:pt x="2288200" y="1378176"/>
                    <a:pt x="2264000" y="1515420"/>
                    <a:pt x="2213140" y="1643645"/>
                  </a:cubicBezTo>
                  <a:lnTo>
                    <a:pt x="2410607" y="1809330"/>
                  </a:lnTo>
                  <a:lnTo>
                    <a:pt x="2307646" y="1987664"/>
                  </a:lnTo>
                  <a:lnTo>
                    <a:pt x="2065425" y="1899495"/>
                  </a:lnTo>
                  <a:cubicBezTo>
                    <a:pt x="1979808" y="2007653"/>
                    <a:pt x="1873051" y="2097233"/>
                    <a:pt x="1751669" y="2162768"/>
                  </a:cubicBezTo>
                  <a:lnTo>
                    <a:pt x="1796437" y="2416619"/>
                  </a:lnTo>
                  <a:lnTo>
                    <a:pt x="1602933" y="2487048"/>
                  </a:lnTo>
                  <a:lnTo>
                    <a:pt x="1474055" y="2263811"/>
                  </a:lnTo>
                  <a:cubicBezTo>
                    <a:pt x="1338946" y="2291632"/>
                    <a:pt x="1199585" y="2291632"/>
                    <a:pt x="1064475" y="2263811"/>
                  </a:cubicBezTo>
                  <a:lnTo>
                    <a:pt x="935597" y="2487048"/>
                  </a:lnTo>
                  <a:lnTo>
                    <a:pt x="742093" y="2416619"/>
                  </a:lnTo>
                  <a:lnTo>
                    <a:pt x="786861" y="2162768"/>
                  </a:lnTo>
                  <a:cubicBezTo>
                    <a:pt x="665478" y="2097233"/>
                    <a:pt x="558722" y="2007654"/>
                    <a:pt x="473105" y="1899495"/>
                  </a:cubicBezTo>
                  <a:lnTo>
                    <a:pt x="230884" y="1987664"/>
                  </a:lnTo>
                  <a:lnTo>
                    <a:pt x="127923" y="1809330"/>
                  </a:lnTo>
                  <a:lnTo>
                    <a:pt x="325389" y="1643645"/>
                  </a:lnTo>
                  <a:cubicBezTo>
                    <a:pt x="274529" y="1515419"/>
                    <a:pt x="250330" y="1378175"/>
                    <a:pt x="254266" y="1240288"/>
                  </a:cubicBezTo>
                  <a:lnTo>
                    <a:pt x="12042" y="1152132"/>
                  </a:lnTo>
                  <a:lnTo>
                    <a:pt x="47800" y="949338"/>
                  </a:lnTo>
                  <a:lnTo>
                    <a:pt x="305568" y="949345"/>
                  </a:lnTo>
                  <a:cubicBezTo>
                    <a:pt x="349029" y="818427"/>
                    <a:pt x="418710" y="697736"/>
                    <a:pt x="510358" y="594639"/>
                  </a:cubicBezTo>
                  <a:lnTo>
                    <a:pt x="381468" y="371408"/>
                  </a:lnTo>
                  <a:lnTo>
                    <a:pt x="539213" y="239044"/>
                  </a:lnTo>
                  <a:lnTo>
                    <a:pt x="736671" y="404739"/>
                  </a:lnTo>
                  <a:cubicBezTo>
                    <a:pt x="854117" y="332386"/>
                    <a:pt x="985074" y="284722"/>
                    <a:pt x="1121550" y="264654"/>
                  </a:cubicBezTo>
                  <a:lnTo>
                    <a:pt x="1166304" y="10802"/>
                  </a:lnTo>
                  <a:lnTo>
                    <a:pt x="1372226" y="10802"/>
                  </a:lnTo>
                  <a:lnTo>
                    <a:pt x="1416980" y="264655"/>
                  </a:lnTo>
                  <a:cubicBezTo>
                    <a:pt x="1553456" y="284722"/>
                    <a:pt x="1684413" y="332386"/>
                    <a:pt x="1801859" y="404739"/>
                  </a:cubicBezTo>
                  <a:close/>
                </a:path>
              </a:pathLst>
            </a:cu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5757" tIns="620039" rIns="535757" bIns="66443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 smtClean="0">
                  <a:latin typeface="Arial" pitchFamily="34" charset="0"/>
                  <a:cs typeface="Arial" pitchFamily="34" charset="0"/>
                </a:rPr>
                <a:t>Nationale Versorgungs- Leitlinie</a:t>
              </a:r>
              <a:endParaRPr lang="de-DE" sz="19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Gebogener Pfeil 7"/>
            <p:cNvSpPr/>
            <p:nvPr/>
          </p:nvSpPr>
          <p:spPr>
            <a:xfrm>
              <a:off x="5173189" y="3313073"/>
              <a:ext cx="3249319" cy="3249319"/>
            </a:xfrm>
            <a:prstGeom prst="circularArrow">
              <a:avLst>
                <a:gd name="adj1" fmla="val 4688"/>
                <a:gd name="adj2" fmla="val 299029"/>
                <a:gd name="adj3" fmla="val 2525392"/>
                <a:gd name="adj4" fmla="val 15841543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39750" y="3860701"/>
            <a:ext cx="8135938" cy="51129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Langfassung</a:t>
            </a:r>
          </a:p>
          <a:p>
            <a:pPr lvl="1"/>
            <a:r>
              <a:rPr lang="de-DE" dirty="0"/>
              <a:t>Druckfassung (PDF)</a:t>
            </a:r>
          </a:p>
          <a:p>
            <a:pPr lvl="1"/>
            <a:r>
              <a:rPr lang="de-DE" dirty="0"/>
              <a:t>HTML-Version 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 smtClean="0">
                <a:ea typeface="+mn-ea"/>
                <a:cs typeface="+mn-cs"/>
              </a:rPr>
              <a:t>Kurzfassung</a:t>
            </a:r>
            <a:endParaRPr lang="de-DE" dirty="0"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Leitlinienreport (PDF)</a:t>
            </a:r>
          </a:p>
          <a:p>
            <a:r>
              <a:rPr lang="de-DE" dirty="0" smtClean="0"/>
              <a:t> 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712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432000"/>
          </a:xfrm>
        </p:spPr>
        <p:txBody>
          <a:bodyPr/>
          <a:lstStyle/>
          <a:p>
            <a:r>
              <a:rPr lang="de-DE" dirty="0"/>
              <a:t>NVL Nicht-spezifischer Kreuzschmerz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502419" y="1427048"/>
            <a:ext cx="3920089" cy="5135344"/>
            <a:chOff x="4502419" y="1427048"/>
            <a:chExt cx="3920089" cy="5135344"/>
          </a:xfrm>
        </p:grpSpPr>
        <p:sp>
          <p:nvSpPr>
            <p:cNvPr id="6" name="Freihandform 5"/>
            <p:cNvSpPr/>
            <p:nvPr/>
          </p:nvSpPr>
          <p:spPr>
            <a:xfrm>
              <a:off x="5363737" y="3698781"/>
              <a:ext cx="2538530" cy="2538530"/>
            </a:xfrm>
            <a:custGeom>
              <a:avLst/>
              <a:gdLst>
                <a:gd name="connsiteX0" fmla="*/ 1801859 w 2538530"/>
                <a:gd name="connsiteY0" fmla="*/ 404739 h 2538530"/>
                <a:gd name="connsiteX1" fmla="*/ 1999317 w 2538530"/>
                <a:gd name="connsiteY1" fmla="*/ 239044 h 2538530"/>
                <a:gd name="connsiteX2" fmla="*/ 2157062 w 2538530"/>
                <a:gd name="connsiteY2" fmla="*/ 371408 h 2538530"/>
                <a:gd name="connsiteX3" fmla="*/ 2028173 w 2538530"/>
                <a:gd name="connsiteY3" fmla="*/ 594639 h 2538530"/>
                <a:gd name="connsiteX4" fmla="*/ 2232963 w 2538530"/>
                <a:gd name="connsiteY4" fmla="*/ 949345 h 2538530"/>
                <a:gd name="connsiteX5" fmla="*/ 2490730 w 2538530"/>
                <a:gd name="connsiteY5" fmla="*/ 949338 h 2538530"/>
                <a:gd name="connsiteX6" fmla="*/ 2526488 w 2538530"/>
                <a:gd name="connsiteY6" fmla="*/ 1152132 h 2538530"/>
                <a:gd name="connsiteX7" fmla="*/ 2284263 w 2538530"/>
                <a:gd name="connsiteY7" fmla="*/ 1240288 h 2538530"/>
                <a:gd name="connsiteX8" fmla="*/ 2213140 w 2538530"/>
                <a:gd name="connsiteY8" fmla="*/ 1643645 h 2538530"/>
                <a:gd name="connsiteX9" fmla="*/ 2410607 w 2538530"/>
                <a:gd name="connsiteY9" fmla="*/ 1809330 h 2538530"/>
                <a:gd name="connsiteX10" fmla="*/ 2307646 w 2538530"/>
                <a:gd name="connsiteY10" fmla="*/ 1987664 h 2538530"/>
                <a:gd name="connsiteX11" fmla="*/ 2065425 w 2538530"/>
                <a:gd name="connsiteY11" fmla="*/ 1899495 h 2538530"/>
                <a:gd name="connsiteX12" fmla="*/ 1751669 w 2538530"/>
                <a:gd name="connsiteY12" fmla="*/ 2162768 h 2538530"/>
                <a:gd name="connsiteX13" fmla="*/ 1796437 w 2538530"/>
                <a:gd name="connsiteY13" fmla="*/ 2416619 h 2538530"/>
                <a:gd name="connsiteX14" fmla="*/ 1602933 w 2538530"/>
                <a:gd name="connsiteY14" fmla="*/ 2487048 h 2538530"/>
                <a:gd name="connsiteX15" fmla="*/ 1474055 w 2538530"/>
                <a:gd name="connsiteY15" fmla="*/ 2263811 h 2538530"/>
                <a:gd name="connsiteX16" fmla="*/ 1064475 w 2538530"/>
                <a:gd name="connsiteY16" fmla="*/ 2263811 h 2538530"/>
                <a:gd name="connsiteX17" fmla="*/ 935597 w 2538530"/>
                <a:gd name="connsiteY17" fmla="*/ 2487048 h 2538530"/>
                <a:gd name="connsiteX18" fmla="*/ 742093 w 2538530"/>
                <a:gd name="connsiteY18" fmla="*/ 2416619 h 2538530"/>
                <a:gd name="connsiteX19" fmla="*/ 786861 w 2538530"/>
                <a:gd name="connsiteY19" fmla="*/ 2162768 h 2538530"/>
                <a:gd name="connsiteX20" fmla="*/ 473105 w 2538530"/>
                <a:gd name="connsiteY20" fmla="*/ 1899495 h 2538530"/>
                <a:gd name="connsiteX21" fmla="*/ 230884 w 2538530"/>
                <a:gd name="connsiteY21" fmla="*/ 1987664 h 2538530"/>
                <a:gd name="connsiteX22" fmla="*/ 127923 w 2538530"/>
                <a:gd name="connsiteY22" fmla="*/ 1809330 h 2538530"/>
                <a:gd name="connsiteX23" fmla="*/ 325389 w 2538530"/>
                <a:gd name="connsiteY23" fmla="*/ 1643645 h 2538530"/>
                <a:gd name="connsiteX24" fmla="*/ 254266 w 2538530"/>
                <a:gd name="connsiteY24" fmla="*/ 1240288 h 2538530"/>
                <a:gd name="connsiteX25" fmla="*/ 12042 w 2538530"/>
                <a:gd name="connsiteY25" fmla="*/ 1152132 h 2538530"/>
                <a:gd name="connsiteX26" fmla="*/ 47800 w 2538530"/>
                <a:gd name="connsiteY26" fmla="*/ 949338 h 2538530"/>
                <a:gd name="connsiteX27" fmla="*/ 305568 w 2538530"/>
                <a:gd name="connsiteY27" fmla="*/ 949345 h 2538530"/>
                <a:gd name="connsiteX28" fmla="*/ 510358 w 2538530"/>
                <a:gd name="connsiteY28" fmla="*/ 594639 h 2538530"/>
                <a:gd name="connsiteX29" fmla="*/ 381468 w 2538530"/>
                <a:gd name="connsiteY29" fmla="*/ 371408 h 2538530"/>
                <a:gd name="connsiteX30" fmla="*/ 539213 w 2538530"/>
                <a:gd name="connsiteY30" fmla="*/ 239044 h 2538530"/>
                <a:gd name="connsiteX31" fmla="*/ 736671 w 2538530"/>
                <a:gd name="connsiteY31" fmla="*/ 404739 h 2538530"/>
                <a:gd name="connsiteX32" fmla="*/ 1121550 w 2538530"/>
                <a:gd name="connsiteY32" fmla="*/ 264654 h 2538530"/>
                <a:gd name="connsiteX33" fmla="*/ 1166304 w 2538530"/>
                <a:gd name="connsiteY33" fmla="*/ 10802 h 2538530"/>
                <a:gd name="connsiteX34" fmla="*/ 1372226 w 2538530"/>
                <a:gd name="connsiteY34" fmla="*/ 10802 h 2538530"/>
                <a:gd name="connsiteX35" fmla="*/ 1416980 w 2538530"/>
                <a:gd name="connsiteY35" fmla="*/ 264655 h 2538530"/>
                <a:gd name="connsiteX36" fmla="*/ 1801859 w 2538530"/>
                <a:gd name="connsiteY36" fmla="*/ 404739 h 253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38530" h="2538530">
                  <a:moveTo>
                    <a:pt x="1801859" y="404739"/>
                  </a:moveTo>
                  <a:lnTo>
                    <a:pt x="1999317" y="239044"/>
                  </a:lnTo>
                  <a:lnTo>
                    <a:pt x="2157062" y="371408"/>
                  </a:lnTo>
                  <a:lnTo>
                    <a:pt x="2028173" y="594639"/>
                  </a:lnTo>
                  <a:cubicBezTo>
                    <a:pt x="2119821" y="697737"/>
                    <a:pt x="2189502" y="818427"/>
                    <a:pt x="2232963" y="949345"/>
                  </a:cubicBezTo>
                  <a:lnTo>
                    <a:pt x="2490730" y="949338"/>
                  </a:lnTo>
                  <a:lnTo>
                    <a:pt x="2526488" y="1152132"/>
                  </a:lnTo>
                  <a:lnTo>
                    <a:pt x="2284263" y="1240288"/>
                  </a:lnTo>
                  <a:cubicBezTo>
                    <a:pt x="2288200" y="1378176"/>
                    <a:pt x="2264000" y="1515420"/>
                    <a:pt x="2213140" y="1643645"/>
                  </a:cubicBezTo>
                  <a:lnTo>
                    <a:pt x="2410607" y="1809330"/>
                  </a:lnTo>
                  <a:lnTo>
                    <a:pt x="2307646" y="1987664"/>
                  </a:lnTo>
                  <a:lnTo>
                    <a:pt x="2065425" y="1899495"/>
                  </a:lnTo>
                  <a:cubicBezTo>
                    <a:pt x="1979808" y="2007653"/>
                    <a:pt x="1873051" y="2097233"/>
                    <a:pt x="1751669" y="2162768"/>
                  </a:cubicBezTo>
                  <a:lnTo>
                    <a:pt x="1796437" y="2416619"/>
                  </a:lnTo>
                  <a:lnTo>
                    <a:pt x="1602933" y="2487048"/>
                  </a:lnTo>
                  <a:lnTo>
                    <a:pt x="1474055" y="2263811"/>
                  </a:lnTo>
                  <a:cubicBezTo>
                    <a:pt x="1338946" y="2291632"/>
                    <a:pt x="1199585" y="2291632"/>
                    <a:pt x="1064475" y="2263811"/>
                  </a:cubicBezTo>
                  <a:lnTo>
                    <a:pt x="935597" y="2487048"/>
                  </a:lnTo>
                  <a:lnTo>
                    <a:pt x="742093" y="2416619"/>
                  </a:lnTo>
                  <a:lnTo>
                    <a:pt x="786861" y="2162768"/>
                  </a:lnTo>
                  <a:cubicBezTo>
                    <a:pt x="665478" y="2097233"/>
                    <a:pt x="558722" y="2007654"/>
                    <a:pt x="473105" y="1899495"/>
                  </a:cubicBezTo>
                  <a:lnTo>
                    <a:pt x="230884" y="1987664"/>
                  </a:lnTo>
                  <a:lnTo>
                    <a:pt x="127923" y="1809330"/>
                  </a:lnTo>
                  <a:lnTo>
                    <a:pt x="325389" y="1643645"/>
                  </a:lnTo>
                  <a:cubicBezTo>
                    <a:pt x="274529" y="1515419"/>
                    <a:pt x="250330" y="1378175"/>
                    <a:pt x="254266" y="1240288"/>
                  </a:cubicBezTo>
                  <a:lnTo>
                    <a:pt x="12042" y="1152132"/>
                  </a:lnTo>
                  <a:lnTo>
                    <a:pt x="47800" y="949338"/>
                  </a:lnTo>
                  <a:lnTo>
                    <a:pt x="305568" y="949345"/>
                  </a:lnTo>
                  <a:cubicBezTo>
                    <a:pt x="349029" y="818427"/>
                    <a:pt x="418710" y="697736"/>
                    <a:pt x="510358" y="594639"/>
                  </a:cubicBezTo>
                  <a:lnTo>
                    <a:pt x="381468" y="371408"/>
                  </a:lnTo>
                  <a:lnTo>
                    <a:pt x="539213" y="239044"/>
                  </a:lnTo>
                  <a:lnTo>
                    <a:pt x="736671" y="404739"/>
                  </a:lnTo>
                  <a:cubicBezTo>
                    <a:pt x="854117" y="332386"/>
                    <a:pt x="985074" y="284722"/>
                    <a:pt x="1121550" y="264654"/>
                  </a:cubicBezTo>
                  <a:lnTo>
                    <a:pt x="1166304" y="10802"/>
                  </a:lnTo>
                  <a:lnTo>
                    <a:pt x="1372226" y="10802"/>
                  </a:lnTo>
                  <a:lnTo>
                    <a:pt x="1416980" y="264655"/>
                  </a:lnTo>
                  <a:cubicBezTo>
                    <a:pt x="1553456" y="284722"/>
                    <a:pt x="1684413" y="332386"/>
                    <a:pt x="1801859" y="404739"/>
                  </a:cubicBezTo>
                  <a:close/>
                </a:path>
              </a:pathLst>
            </a:cu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5757" tIns="620039" rIns="535757" bIns="66443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 smtClean="0">
                  <a:latin typeface="Arial" pitchFamily="34" charset="0"/>
                  <a:cs typeface="Arial" pitchFamily="34" charset="0"/>
                </a:rPr>
                <a:t>Nationale Versorgungs- Leitlinie</a:t>
              </a:r>
              <a:endParaRPr lang="de-DE" sz="19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717566" y="1621801"/>
              <a:ext cx="2215445" cy="2215445"/>
            </a:xfrm>
            <a:custGeom>
              <a:avLst/>
              <a:gdLst>
                <a:gd name="connsiteX0" fmla="*/ 1353506 w 1808903"/>
                <a:gd name="connsiteY0" fmla="*/ 458149 h 1808903"/>
                <a:gd name="connsiteX1" fmla="*/ 1620381 w 1808903"/>
                <a:gd name="connsiteY1" fmla="*/ 377718 h 1808903"/>
                <a:gd name="connsiteX2" fmla="*/ 1718580 w 1808903"/>
                <a:gd name="connsiteY2" fmla="*/ 547805 h 1808903"/>
                <a:gd name="connsiteX3" fmla="*/ 1515488 w 1808903"/>
                <a:gd name="connsiteY3" fmla="*/ 738710 h 1808903"/>
                <a:gd name="connsiteX4" fmla="*/ 1515488 w 1808903"/>
                <a:gd name="connsiteY4" fmla="*/ 1070193 h 1808903"/>
                <a:gd name="connsiteX5" fmla="*/ 1718580 w 1808903"/>
                <a:gd name="connsiteY5" fmla="*/ 1261098 h 1808903"/>
                <a:gd name="connsiteX6" fmla="*/ 1620381 w 1808903"/>
                <a:gd name="connsiteY6" fmla="*/ 1431185 h 1808903"/>
                <a:gd name="connsiteX7" fmla="*/ 1353506 w 1808903"/>
                <a:gd name="connsiteY7" fmla="*/ 1350754 h 1808903"/>
                <a:gd name="connsiteX8" fmla="*/ 1066433 w 1808903"/>
                <a:gd name="connsiteY8" fmla="*/ 1516496 h 1808903"/>
                <a:gd name="connsiteX9" fmla="*/ 1002651 w 1808903"/>
                <a:gd name="connsiteY9" fmla="*/ 1787831 h 1808903"/>
                <a:gd name="connsiteX10" fmla="*/ 806252 w 1808903"/>
                <a:gd name="connsiteY10" fmla="*/ 1787831 h 1808903"/>
                <a:gd name="connsiteX11" fmla="*/ 742470 w 1808903"/>
                <a:gd name="connsiteY11" fmla="*/ 1516495 h 1808903"/>
                <a:gd name="connsiteX12" fmla="*/ 455397 w 1808903"/>
                <a:gd name="connsiteY12" fmla="*/ 1350753 h 1808903"/>
                <a:gd name="connsiteX13" fmla="*/ 188522 w 1808903"/>
                <a:gd name="connsiteY13" fmla="*/ 1431185 h 1808903"/>
                <a:gd name="connsiteX14" fmla="*/ 90323 w 1808903"/>
                <a:gd name="connsiteY14" fmla="*/ 1261098 h 1808903"/>
                <a:gd name="connsiteX15" fmla="*/ 293415 w 1808903"/>
                <a:gd name="connsiteY15" fmla="*/ 1070193 h 1808903"/>
                <a:gd name="connsiteX16" fmla="*/ 293415 w 1808903"/>
                <a:gd name="connsiteY16" fmla="*/ 738710 h 1808903"/>
                <a:gd name="connsiteX17" fmla="*/ 90323 w 1808903"/>
                <a:gd name="connsiteY17" fmla="*/ 547805 h 1808903"/>
                <a:gd name="connsiteX18" fmla="*/ 188522 w 1808903"/>
                <a:gd name="connsiteY18" fmla="*/ 377718 h 1808903"/>
                <a:gd name="connsiteX19" fmla="*/ 455397 w 1808903"/>
                <a:gd name="connsiteY19" fmla="*/ 458149 h 1808903"/>
                <a:gd name="connsiteX20" fmla="*/ 742470 w 1808903"/>
                <a:gd name="connsiteY20" fmla="*/ 292407 h 1808903"/>
                <a:gd name="connsiteX21" fmla="*/ 806252 w 1808903"/>
                <a:gd name="connsiteY21" fmla="*/ 21072 h 1808903"/>
                <a:gd name="connsiteX22" fmla="*/ 1002651 w 1808903"/>
                <a:gd name="connsiteY22" fmla="*/ 21072 h 1808903"/>
                <a:gd name="connsiteX23" fmla="*/ 1066433 w 1808903"/>
                <a:gd name="connsiteY23" fmla="*/ 292408 h 1808903"/>
                <a:gd name="connsiteX24" fmla="*/ 1353506 w 1808903"/>
                <a:gd name="connsiteY24" fmla="*/ 458150 h 1808903"/>
                <a:gd name="connsiteX25" fmla="*/ 1353506 w 1808903"/>
                <a:gd name="connsiteY25" fmla="*/ 458149 h 180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8903" h="1808903">
                  <a:moveTo>
                    <a:pt x="1164295" y="457568"/>
                  </a:moveTo>
                  <a:lnTo>
                    <a:pt x="1357775" y="337736"/>
                  </a:lnTo>
                  <a:lnTo>
                    <a:pt x="1471166" y="451128"/>
                  </a:lnTo>
                  <a:lnTo>
                    <a:pt x="1351335" y="644608"/>
                  </a:lnTo>
                  <a:cubicBezTo>
                    <a:pt x="1397489" y="723985"/>
                    <a:pt x="1421668" y="814222"/>
                    <a:pt x="1421386" y="906040"/>
                  </a:cubicBezTo>
                  <a:lnTo>
                    <a:pt x="1621903" y="1013684"/>
                  </a:lnTo>
                  <a:lnTo>
                    <a:pt x="1580399" y="1168579"/>
                  </a:lnTo>
                  <a:lnTo>
                    <a:pt x="1352924" y="1161543"/>
                  </a:lnTo>
                  <a:cubicBezTo>
                    <a:pt x="1307259" y="1241201"/>
                    <a:pt x="1241201" y="1307259"/>
                    <a:pt x="1161542" y="1352925"/>
                  </a:cubicBezTo>
                  <a:lnTo>
                    <a:pt x="1168579" y="1580399"/>
                  </a:lnTo>
                  <a:lnTo>
                    <a:pt x="1013684" y="1621903"/>
                  </a:lnTo>
                  <a:lnTo>
                    <a:pt x="906041" y="1421386"/>
                  </a:lnTo>
                  <a:cubicBezTo>
                    <a:pt x="814222" y="1421667"/>
                    <a:pt x="723984" y="1397489"/>
                    <a:pt x="644608" y="1351335"/>
                  </a:cubicBezTo>
                  <a:lnTo>
                    <a:pt x="451128" y="1471167"/>
                  </a:lnTo>
                  <a:lnTo>
                    <a:pt x="337737" y="1357775"/>
                  </a:lnTo>
                  <a:lnTo>
                    <a:pt x="457568" y="1164295"/>
                  </a:lnTo>
                  <a:cubicBezTo>
                    <a:pt x="411414" y="1084918"/>
                    <a:pt x="387235" y="994681"/>
                    <a:pt x="387517" y="902863"/>
                  </a:cubicBezTo>
                  <a:lnTo>
                    <a:pt x="187000" y="795219"/>
                  </a:lnTo>
                  <a:lnTo>
                    <a:pt x="228504" y="640324"/>
                  </a:lnTo>
                  <a:lnTo>
                    <a:pt x="455979" y="647360"/>
                  </a:lnTo>
                  <a:cubicBezTo>
                    <a:pt x="501644" y="567702"/>
                    <a:pt x="567702" y="501644"/>
                    <a:pt x="647361" y="455978"/>
                  </a:cubicBezTo>
                  <a:lnTo>
                    <a:pt x="640324" y="228504"/>
                  </a:lnTo>
                  <a:lnTo>
                    <a:pt x="795219" y="187000"/>
                  </a:lnTo>
                  <a:lnTo>
                    <a:pt x="902862" y="387517"/>
                  </a:lnTo>
                  <a:cubicBezTo>
                    <a:pt x="994681" y="387236"/>
                    <a:pt x="1084919" y="411414"/>
                    <a:pt x="1164295" y="457568"/>
                  </a:cubicBezTo>
                  <a:lnTo>
                    <a:pt x="1164295" y="457568"/>
                  </a:lnTo>
                  <a:close/>
                </a:path>
              </a:pathLst>
            </a:cu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796" tIns="617797" rIns="617797" bIns="6177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>
                  <a:latin typeface="Arial" pitchFamily="34" charset="0"/>
                  <a:cs typeface="Arial" pitchFamily="34" charset="0"/>
                </a:rPr>
                <a:t>Begleit-material für Fachkreise</a:t>
              </a:r>
              <a:endParaRPr lang="de-DE" sz="14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Gebogener Pfeil 9"/>
            <p:cNvSpPr/>
            <p:nvPr/>
          </p:nvSpPr>
          <p:spPr>
            <a:xfrm>
              <a:off x="5173189" y="3313073"/>
              <a:ext cx="3249319" cy="3249319"/>
            </a:xfrm>
            <a:prstGeom prst="circularArrow">
              <a:avLst>
                <a:gd name="adj1" fmla="val 4688"/>
                <a:gd name="adj2" fmla="val 299029"/>
                <a:gd name="adj3" fmla="val 2525392"/>
                <a:gd name="adj4" fmla="val 15841543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Gebogener Pfeil 11"/>
            <p:cNvSpPr/>
            <p:nvPr/>
          </p:nvSpPr>
          <p:spPr>
            <a:xfrm>
              <a:off x="4502419" y="1427048"/>
              <a:ext cx="2545453" cy="2545453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539750" y="1556792"/>
            <a:ext cx="8135938" cy="51129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Foliensatz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Flyer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Fragebögen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Veröffentlichung im </a:t>
            </a:r>
            <a:br>
              <a:rPr lang="de-DE" dirty="0" smtClean="0"/>
            </a:br>
            <a:r>
              <a:rPr lang="de-DE" dirty="0" smtClean="0"/>
              <a:t>Deutschen Ärzteblatt </a:t>
            </a:r>
            <a:br>
              <a:rPr lang="de-DE" dirty="0" smtClean="0"/>
            </a:br>
            <a:r>
              <a:rPr lang="de-DE" sz="2000" dirty="0" smtClean="0"/>
              <a:t>(in Erstellung)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CME-Fortbildung</a:t>
            </a:r>
            <a:br>
              <a:rPr lang="de-DE" dirty="0" smtClean="0"/>
            </a:br>
            <a:r>
              <a:rPr lang="de-DE" sz="2000" dirty="0" smtClean="0"/>
              <a:t>(in </a:t>
            </a:r>
            <a:r>
              <a:rPr lang="de-DE" sz="2000" dirty="0"/>
              <a:t>Erstellung)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432000"/>
          </a:xfrm>
        </p:spPr>
        <p:txBody>
          <a:bodyPr/>
          <a:lstStyle/>
          <a:p>
            <a:r>
              <a:rPr lang="de-DE" dirty="0"/>
              <a:t>NVL Nicht-spezifischer Kreuzschmerz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36992751"/>
              </p:ext>
            </p:extLst>
          </p:nvPr>
        </p:nvGraphicFramePr>
        <p:xfrm>
          <a:off x="2224539" y="1621802"/>
          <a:ext cx="6739949" cy="461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755576" y="3501008"/>
            <a:ext cx="2822851" cy="864096"/>
            <a:chOff x="885053" y="2420888"/>
            <a:chExt cx="2822851" cy="8640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03" y="2437192"/>
              <a:ext cx="109611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649" y="2420888"/>
              <a:ext cx="152025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53" y="2924984"/>
              <a:ext cx="123867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08" y="2852936"/>
              <a:ext cx="112075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539552" y="2276872"/>
            <a:ext cx="8135938" cy="792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</a:t>
            </a:r>
            <a:r>
              <a:rPr lang="de-DE" dirty="0" smtClean="0"/>
              <a:t>ehrsprachige Kurz-</a:t>
            </a:r>
            <a:br>
              <a:rPr lang="de-DE" dirty="0" smtClean="0"/>
            </a:br>
            <a:r>
              <a:rPr lang="de-DE" dirty="0" err="1" smtClean="0"/>
              <a:t>informationen</a:t>
            </a:r>
            <a:r>
              <a:rPr lang="de-DE" dirty="0" smtClean="0"/>
              <a:t> für </a:t>
            </a:r>
            <a:br>
              <a:rPr lang="de-DE" dirty="0" smtClean="0"/>
            </a:br>
            <a:r>
              <a:rPr lang="de-DE" dirty="0" smtClean="0"/>
              <a:t>Patienten</a:t>
            </a:r>
          </a:p>
          <a:p>
            <a:endParaRPr lang="de-DE" dirty="0" smtClean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39552" y="4436765"/>
            <a:ext cx="8135938" cy="51129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D8C"/>
              </a:buClr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D8C"/>
              </a:buClr>
              <a:buChar char="–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D8C"/>
              </a:buClr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D8C"/>
              </a:buClr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6D8C"/>
              </a:buClr>
              <a:buChar char="»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 smtClean="0"/>
              <a:t>Patientenleitlinie</a:t>
            </a:r>
            <a:br>
              <a:rPr lang="de-DE" kern="0" dirty="0" smtClean="0"/>
            </a:br>
            <a:r>
              <a:rPr lang="de-DE" sz="2000" kern="0" dirty="0" smtClean="0"/>
              <a:t>(Konsultationsfassung)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 smtClean="0"/>
              <a:t>Patientenmaterialien </a:t>
            </a:r>
            <a:br>
              <a:rPr lang="de-DE" kern="0" dirty="0" smtClean="0"/>
            </a:br>
            <a:r>
              <a:rPr lang="de-DE" kern="0" dirty="0" smtClean="0"/>
              <a:t>als Leitlinienteil</a:t>
            </a:r>
          </a:p>
          <a:p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18934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1056"/>
                </a:solidFill>
                <a:latin typeface="Arial" charset="0"/>
              </a:rPr>
              <a:t>„Point </a:t>
            </a:r>
            <a:r>
              <a:rPr lang="de-DE" altLang="de-DE" dirty="0" err="1">
                <a:solidFill>
                  <a:srgbClr val="001056"/>
                </a:solidFill>
                <a:latin typeface="Arial" charset="0"/>
              </a:rPr>
              <a:t>of</a:t>
            </a:r>
            <a:r>
              <a:rPr lang="de-DE" altLang="de-DE" dirty="0">
                <a:solidFill>
                  <a:srgbClr val="001056"/>
                </a:solidFill>
                <a:latin typeface="Arial" charset="0"/>
              </a:rPr>
              <a:t> Care“-Informationen als </a:t>
            </a:r>
            <a:r>
              <a:rPr lang="de-DE" altLang="de-DE" dirty="0" smtClean="0">
                <a:solidFill>
                  <a:srgbClr val="001056"/>
                </a:solidFill>
                <a:latin typeface="Arial" charset="0"/>
              </a:rPr>
              <a:t>Leitlinienteil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7944" y="1263171"/>
            <a:ext cx="4607744" cy="4968876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 smtClean="0"/>
              <a:t>4 kurze Infoblätter </a:t>
            </a:r>
            <a:r>
              <a:rPr lang="de-DE" altLang="de-DE" dirty="0"/>
              <a:t>für das </a:t>
            </a:r>
            <a:r>
              <a:rPr lang="de-DE" altLang="de-DE" dirty="0" smtClean="0"/>
              <a:t>Arzt-Patienten-Gespräch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 smtClean="0"/>
              <a:t>Themen </a:t>
            </a:r>
            <a:r>
              <a:rPr lang="de-DE" altLang="de-DE" dirty="0"/>
              <a:t>von Leitliniengruppe priorisiert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/>
              <a:t>parallel zur Leitlinie entwickelt und formal konsentiert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 smtClean="0"/>
              <a:t>primäre </a:t>
            </a:r>
            <a:r>
              <a:rPr lang="de-DE" altLang="de-DE" dirty="0"/>
              <a:t>Nutzergruppe: Ärzte, Psychologen und andere Fachberufe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de-DE" altLang="de-DE" dirty="0" smtClean="0"/>
              <a:t>für </a:t>
            </a:r>
            <a:r>
              <a:rPr lang="de-DE" altLang="de-DE" dirty="0"/>
              <a:t>Patienten frei </a:t>
            </a:r>
            <a:r>
              <a:rPr lang="de-DE" altLang="de-DE" dirty="0" smtClean="0"/>
              <a:t>verfügbar</a:t>
            </a:r>
            <a:endParaRPr lang="de-DE" alt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6" y="1268413"/>
            <a:ext cx="151455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46" y="1268760"/>
            <a:ext cx="1520374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6" y="3645024"/>
            <a:ext cx="151683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58" y="3645264"/>
            <a:ext cx="1529062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432345" y="5775623"/>
            <a:ext cx="4244111" cy="461665"/>
          </a:xfrm>
          <a:prstGeom prst="rect">
            <a:avLst/>
          </a:prstGeom>
          <a:solidFill>
            <a:srgbClr val="E1E1E1"/>
          </a:solidFill>
        </p:spPr>
        <p:txBody>
          <a:bodyPr wrap="none" rtlCol="0" anchor="ctr" anchorCtr="0">
            <a:spAutoFit/>
          </a:bodyPr>
          <a:lstStyle/>
          <a:p>
            <a:r>
              <a:rPr lang="de-DE" dirty="0" smtClean="0">
                <a:solidFill>
                  <a:srgbClr val="446D8C"/>
                </a:solidFill>
                <a:latin typeface="+mj-lt"/>
              </a:rPr>
              <a:t>www.patienten-information.de</a:t>
            </a:r>
            <a:endParaRPr lang="de-DE" dirty="0">
              <a:solidFill>
                <a:srgbClr val="446D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0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Qualitätsmerkmale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268412"/>
            <a:ext cx="8352730" cy="4968876"/>
          </a:xfrm>
        </p:spPr>
        <p:txBody>
          <a:bodyPr/>
          <a:lstStyle/>
          <a:p>
            <a:r>
              <a:rPr lang="de-DE" dirty="0"/>
              <a:t>alle Dokumente: kostenlos, unabhängig und </a:t>
            </a:r>
            <a:r>
              <a:rPr lang="de-DE" dirty="0" smtClean="0"/>
              <a:t>werbefrei</a:t>
            </a:r>
          </a:p>
          <a:p>
            <a:r>
              <a:rPr lang="de-DE" dirty="0" smtClean="0"/>
              <a:t>Transparenz: Methodenpapiere</a:t>
            </a:r>
            <a:endParaRPr lang="de-DE" dirty="0"/>
          </a:p>
          <a:p>
            <a:r>
              <a:rPr lang="de-DE" dirty="0" smtClean="0"/>
              <a:t>regelmäßige Aktualisierungen</a:t>
            </a:r>
          </a:p>
          <a:p>
            <a:r>
              <a:rPr lang="de-DE" dirty="0" smtClean="0"/>
              <a:t>Patientenmaterialien: </a:t>
            </a:r>
          </a:p>
          <a:p>
            <a:pPr lvl="1"/>
            <a:r>
              <a:rPr lang="de-DE" i="1" dirty="0"/>
              <a:t>nach Standards für </a:t>
            </a:r>
            <a:r>
              <a:rPr lang="de-DE" i="1" dirty="0" smtClean="0"/>
              <a:t>evidenzbasierte Patienteninformationen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/>
              <a:t>(DNEbM „Gute Praxis </a:t>
            </a:r>
            <a:r>
              <a:rPr lang="de-DE" sz="1800" dirty="0" smtClean="0"/>
              <a:t>Gesundheitsinformation“, 2016</a:t>
            </a:r>
            <a:r>
              <a:rPr lang="de-DE" sz="1800" dirty="0"/>
              <a:t>)</a:t>
            </a:r>
          </a:p>
          <a:p>
            <a:pPr lvl="1"/>
            <a:r>
              <a:rPr lang="de-DE" i="1" dirty="0">
                <a:solidFill>
                  <a:srgbClr val="808080">
                    <a:lumMod val="50000"/>
                  </a:srgbClr>
                </a:solidFill>
              </a:rPr>
              <a:t>m</a:t>
            </a:r>
            <a:r>
              <a:rPr lang="de-DE" i="1" dirty="0" smtClean="0">
                <a:solidFill>
                  <a:srgbClr val="808080">
                    <a:lumMod val="50000"/>
                  </a:srgbClr>
                </a:solidFill>
              </a:rPr>
              <a:t>ehrstufiger </a:t>
            </a:r>
            <a:r>
              <a:rPr lang="de-DE" i="1" dirty="0">
                <a:solidFill>
                  <a:srgbClr val="808080">
                    <a:lumMod val="50000"/>
                  </a:srgbClr>
                </a:solidFill>
              </a:rPr>
              <a:t>Entwicklungs- und </a:t>
            </a:r>
            <a:r>
              <a:rPr lang="de-DE" i="1" dirty="0" smtClean="0">
                <a:solidFill>
                  <a:srgbClr val="808080">
                    <a:lumMod val="50000"/>
                  </a:srgbClr>
                </a:solidFill>
              </a:rPr>
              <a:t>Abstimmungsprozess</a:t>
            </a:r>
            <a:br>
              <a:rPr lang="de-DE" i="1" dirty="0" smtClean="0">
                <a:solidFill>
                  <a:srgbClr val="808080">
                    <a:lumMod val="50000"/>
                  </a:srgbClr>
                </a:solidFill>
              </a:rPr>
            </a:br>
            <a:r>
              <a:rPr lang="de-DE" sz="1800" dirty="0"/>
              <a:t>(ÄZQ, OL-Office und </a:t>
            </a:r>
            <a:r>
              <a:rPr lang="de-DE" sz="1800" dirty="0" smtClean="0"/>
              <a:t>AWMF-</a:t>
            </a:r>
            <a:r>
              <a:rPr lang="de-DE" sz="1800" dirty="0" err="1" smtClean="0"/>
              <a:t>IMWi</a:t>
            </a:r>
            <a:r>
              <a:rPr lang="de-DE" sz="1800" dirty="0" smtClean="0"/>
              <a:t> </a:t>
            </a:r>
            <a:r>
              <a:rPr lang="de-DE" sz="1800" dirty="0"/>
              <a:t>„Methodenreport zur Erstellung von </a:t>
            </a:r>
            <a:r>
              <a:rPr lang="de-DE" sz="1800" dirty="0" smtClean="0"/>
              <a:t>Patientenleitlinien“, 2016</a:t>
            </a:r>
            <a:r>
              <a:rPr lang="de-DE" sz="1800" dirty="0"/>
              <a:t>)</a:t>
            </a:r>
          </a:p>
          <a:p>
            <a:pPr lvl="1"/>
            <a:r>
              <a:rPr lang="de-DE" i="1" dirty="0" smtClean="0">
                <a:solidFill>
                  <a:srgbClr val="808080">
                    <a:lumMod val="50000"/>
                  </a:srgbClr>
                </a:solidFill>
              </a:rPr>
              <a:t>Experten- </a:t>
            </a:r>
            <a:r>
              <a:rPr lang="de-DE" i="1" dirty="0">
                <a:solidFill>
                  <a:srgbClr val="808080">
                    <a:lumMod val="50000"/>
                  </a:srgbClr>
                </a:solidFill>
              </a:rPr>
              <a:t>und </a:t>
            </a:r>
            <a:r>
              <a:rPr lang="de-DE" i="1" dirty="0" smtClean="0">
                <a:solidFill>
                  <a:srgbClr val="808080">
                    <a:lumMod val="50000"/>
                  </a:srgbClr>
                </a:solidFill>
              </a:rPr>
              <a:t>Patientenbeteiligung</a:t>
            </a:r>
          </a:p>
          <a:p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964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VL_Foliensatz">
  <a:themeElements>
    <a:clrScheme name="Benutzerdefiniert 1">
      <a:dk1>
        <a:srgbClr val="262626"/>
      </a:dk1>
      <a:lt1>
        <a:srgbClr val="FFFFFF"/>
      </a:lt1>
      <a:dk2>
        <a:srgbClr val="000072"/>
      </a:dk2>
      <a:lt2>
        <a:srgbClr val="808080"/>
      </a:lt2>
      <a:accent1>
        <a:srgbClr val="427DB5"/>
      </a:accent1>
      <a:accent2>
        <a:srgbClr val="CC3399"/>
      </a:accent2>
      <a:accent3>
        <a:srgbClr val="FFFFFF"/>
      </a:accent3>
      <a:accent4>
        <a:srgbClr val="000000"/>
      </a:accent4>
      <a:accent5>
        <a:srgbClr val="0070C0"/>
      </a:accent5>
      <a:accent6>
        <a:srgbClr val="2D2DB9"/>
      </a:accent6>
      <a:hlink>
        <a:srgbClr val="CCCCFF"/>
      </a:hlink>
      <a:folHlink>
        <a:srgbClr val="B2B2B2"/>
      </a:folHlink>
    </a:clrScheme>
    <a:fontScheme name="KB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_Toronto0o_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_Toronto0o_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_Toronto0o_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_Toronto0o_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_Toronto0o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_Toronto0o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_Toronto0o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NVL_Foliensatz</Template>
  <TotalTime>0</TotalTime>
  <Words>241</Words>
  <Application>Microsoft Office PowerPoint</Application>
  <PresentationFormat>Bildschirmpräsentation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NVL_Foliensatz</vt:lpstr>
      <vt:lpstr>Nationale VersorgungsLeitlinie (NVL) Nicht-spezifischer Kreuzschmerz</vt:lpstr>
      <vt:lpstr>Programm für Nationale VersorgungsLeitlinien</vt:lpstr>
      <vt:lpstr>NVL-Methodik: Prozesse und Formalia</vt:lpstr>
      <vt:lpstr>Kernaussagen der NVL Nicht-spezifischer Kreuzschmerz (2. Auflage 2017)</vt:lpstr>
      <vt:lpstr>NVL Nicht-spezifischer Kreuzschmerz</vt:lpstr>
      <vt:lpstr>NVL Nicht-spezifischer Kreuzschmerz</vt:lpstr>
      <vt:lpstr>NVL Nicht-spezifischer Kreuzschmerz</vt:lpstr>
      <vt:lpstr>„Point of Care“-Informationen als Leitlinienteil</vt:lpstr>
      <vt:lpstr>Weitere Qualitätsmerkmale</vt:lpstr>
      <vt:lpstr>Herausforderungen</vt:lpstr>
      <vt:lpstr>Internet</vt:lpstr>
    </vt:vector>
  </TitlesOfParts>
  <Company>KBV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Nationale VersorgungsLeitlinie (NVL) Thema</dc:title>
  <dc:creator>Prien</dc:creator>
  <cp:lastModifiedBy>Schwarz, Sabine (AZQ)</cp:lastModifiedBy>
  <cp:revision>34</cp:revision>
  <dcterms:created xsi:type="dcterms:W3CDTF">2017-08-11T13:10:17Z</dcterms:created>
  <dcterms:modified xsi:type="dcterms:W3CDTF">2017-09-14T11:07:08Z</dcterms:modified>
</cp:coreProperties>
</file>